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60" r:id="rId2"/>
    <p:sldMasterId id="2147483672" r:id="rId3"/>
    <p:sldMasterId id="2147483684" r:id="rId4"/>
  </p:sldMasterIdLst>
  <p:notesMasterIdLst>
    <p:notesMasterId r:id="rId24"/>
  </p:notesMasterIdLst>
  <p:handoutMasterIdLst>
    <p:handoutMasterId r:id="rId25"/>
  </p:handoutMasterIdLst>
  <p:sldIdLst>
    <p:sldId id="277" r:id="rId5"/>
    <p:sldId id="257" r:id="rId6"/>
    <p:sldId id="258" r:id="rId7"/>
    <p:sldId id="259" r:id="rId8"/>
    <p:sldId id="260" r:id="rId9"/>
    <p:sldId id="261" r:id="rId10"/>
    <p:sldId id="276" r:id="rId11"/>
    <p:sldId id="272" r:id="rId12"/>
    <p:sldId id="273" r:id="rId13"/>
    <p:sldId id="263" r:id="rId14"/>
    <p:sldId id="264" r:id="rId15"/>
    <p:sldId id="265" r:id="rId16"/>
    <p:sldId id="266" r:id="rId17"/>
    <p:sldId id="267" r:id="rId18"/>
    <p:sldId id="268" r:id="rId19"/>
    <p:sldId id="269" r:id="rId20"/>
    <p:sldId id="270" r:id="rId21"/>
    <p:sldId id="271" r:id="rId22"/>
    <p:sldId id="280" r:id="rId23"/>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5oC1zI8/Ef72W6Q6qRkdw==" hashData="RwgelTDHq2ybfHyjLxPz0g1ClBQdTs6FNYWllLX294ICI1nEplUFLHOTsyJW7L4MKjIe5VGHTifnn2EvJNqTp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9900"/>
    <a:srgbClr val="FF00FF"/>
    <a:srgbClr val="00FF00"/>
    <a:srgbClr val="FF0000"/>
    <a:srgbClr val="FFE5E5"/>
    <a:srgbClr val="FFCCCC"/>
    <a:srgbClr val="FF3399"/>
    <a:srgbClr val="FF00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250" autoAdjust="0"/>
    <p:restoredTop sz="86460" autoAdjust="0"/>
  </p:normalViewPr>
  <p:slideViewPr>
    <p:cSldViewPr>
      <p:cViewPr varScale="1">
        <p:scale>
          <a:sx n="82" d="100"/>
          <a:sy n="82" d="100"/>
        </p:scale>
        <p:origin x="336" y="114"/>
      </p:cViewPr>
      <p:guideLst>
        <p:guide orient="horz" pos="2160"/>
        <p:guide pos="2880"/>
      </p:guideLst>
    </p:cSldViewPr>
  </p:slideViewPr>
  <p:outlineViewPr>
    <p:cViewPr>
      <p:scale>
        <a:sx n="33" d="100"/>
        <a:sy n="33" d="100"/>
      </p:scale>
      <p:origin x="19" y="5386"/>
    </p:cViewPr>
  </p:outlineViewPr>
  <p:notesTextViewPr>
    <p:cViewPr>
      <p:scale>
        <a:sx n="100" d="100"/>
        <a:sy n="100" d="100"/>
      </p:scale>
      <p:origin x="0" y="0"/>
    </p:cViewPr>
  </p:notesTextViewPr>
  <p:sorterViewPr>
    <p:cViewPr>
      <p:scale>
        <a:sx n="112" d="100"/>
        <a:sy n="112" d="100"/>
      </p:scale>
      <p:origin x="0" y="-5412"/>
    </p:cViewPr>
  </p:sorterViewPr>
  <p:notesViewPr>
    <p:cSldViewPr showGuides="1">
      <p:cViewPr varScale="1">
        <p:scale>
          <a:sx n="50" d="100"/>
          <a:sy n="50" d="100"/>
        </p:scale>
        <p:origin x="2892" y="3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dgm:t>
        <a:bodyPr/>
        <a:lstStyle/>
        <a:p>
          <a:r>
            <a:rPr lang="en-US" sz="2000" dirty="0" smtClean="0"/>
            <a:t>Plan Risk Management</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dgm:t>
        <a:bodyPr/>
        <a:lstStyle/>
        <a:p>
          <a:pPr algn="l"/>
          <a:r>
            <a:rPr lang="en-US" sz="2000" dirty="0" smtClean="0"/>
            <a:t>- Risk Management Plan</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X="-74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429"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dgm:presLayoutVars>
          <dgm:bulletEnabled val="1"/>
        </dgm:presLayoutVars>
      </dgm:prSet>
      <dgm:spPr/>
      <dgm:t>
        <a:bodyPr/>
        <a:lstStyle/>
        <a:p>
          <a:endParaRPr lang="en-US"/>
        </a:p>
      </dgm:t>
    </dgm:pt>
  </dgm:ptLst>
  <dgm:cxnLst>
    <dgm:cxn modelId="{2EA9AB12-DDDD-4911-9B67-09F224B0375F}" type="presOf" srcId="{8C6B185C-6583-47C7-B4D2-6FC6AB0CC46E}" destId="{FE898AEB-D0CF-4F9F-AE69-D7C6D01BE8E9}" srcOrd="0" destOrd="0" presId="urn:microsoft.com/office/officeart/2005/8/layout/process1"/>
    <dgm:cxn modelId="{1E43D1CE-0731-4997-8544-A3ED430562A8}" type="presOf" srcId="{DD25A6A7-F2BB-4D64-88C9-9B49DCC71F89}" destId="{6B9523BE-624C-4F04-AA39-C1A0DB2E6E61}" srcOrd="1" destOrd="0" presId="urn:microsoft.com/office/officeart/2005/8/layout/process1"/>
    <dgm:cxn modelId="{C34662B3-A3F1-412C-97D2-3F480D6CE20C}" type="presOf" srcId="{870E4CAF-3E4E-4408-AFA6-8F8D06D1CDBD}" destId="{A18CB558-A546-4D96-A142-FFD541E4769C}" srcOrd="0" destOrd="0" presId="urn:microsoft.com/office/officeart/2005/8/layout/process1"/>
    <dgm:cxn modelId="{ED304C4B-F07B-4578-8B7D-8A349BA7F36D}" type="presOf" srcId="{FDC75353-43E1-4BE9-BE92-3DE223203E21}" destId="{BC99F0E5-FD24-44CA-A2C8-7C71AD74C94A}"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C0FF8AFA-52D0-42DD-8DC5-546144F154E3}" type="presOf" srcId="{DD25A6A7-F2BB-4D64-88C9-9B49DCC71F89}" destId="{286F30A0-5D74-41AA-A502-014106C0E1D1}" srcOrd="0"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DD020733-BFCC-4DEC-BCF2-B51FF2F81BDE}" type="presParOf" srcId="{BC99F0E5-FD24-44CA-A2C8-7C71AD74C94A}" destId="{FE898AEB-D0CF-4F9F-AE69-D7C6D01BE8E9}" srcOrd="0" destOrd="0" presId="urn:microsoft.com/office/officeart/2005/8/layout/process1"/>
    <dgm:cxn modelId="{B9947361-39CA-4B11-9654-11A4B3BA74F7}" type="presParOf" srcId="{BC99F0E5-FD24-44CA-A2C8-7C71AD74C94A}" destId="{286F30A0-5D74-41AA-A502-014106C0E1D1}" srcOrd="1" destOrd="0" presId="urn:microsoft.com/office/officeart/2005/8/layout/process1"/>
    <dgm:cxn modelId="{3D80A386-8814-4610-A653-A1DAC4A236F0}" type="presParOf" srcId="{286F30A0-5D74-41AA-A502-014106C0E1D1}" destId="{6B9523BE-624C-4F04-AA39-C1A0DB2E6E61}" srcOrd="0" destOrd="0" presId="urn:microsoft.com/office/officeart/2005/8/layout/process1"/>
    <dgm:cxn modelId="{C8EA61C3-DABC-461C-9395-6EA9CD9D3F92}"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dgm:t>
        <a:bodyPr/>
        <a:lstStyle/>
        <a:p>
          <a:r>
            <a:rPr lang="en-US" sz="2000" dirty="0" smtClean="0"/>
            <a:t>Identify Risks</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dgm:t>
        <a:bodyPr/>
        <a:lstStyle/>
        <a:p>
          <a:pPr algn="l">
            <a:lnSpc>
              <a:spcPts val="2000"/>
            </a:lnSpc>
            <a:spcAft>
              <a:spcPts val="0"/>
            </a:spcAft>
          </a:pPr>
          <a:r>
            <a:rPr lang="en-US" sz="2000" dirty="0" smtClean="0"/>
            <a:t>- Risk Register</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634">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Y="1634">
        <dgm:presLayoutVars>
          <dgm:bulletEnabled val="1"/>
        </dgm:presLayoutVars>
      </dgm:prSet>
      <dgm:spPr/>
      <dgm:t>
        <a:bodyPr/>
        <a:lstStyle/>
        <a:p>
          <a:endParaRPr lang="en-US"/>
        </a:p>
      </dgm:t>
    </dgm:pt>
  </dgm:ptLst>
  <dgm:cxnLst>
    <dgm:cxn modelId="{DCF1B915-7A8D-40C3-BBBE-8DA096128F63}" type="presOf" srcId="{DD25A6A7-F2BB-4D64-88C9-9B49DCC71F89}" destId="{6B9523BE-624C-4F04-AA39-C1A0DB2E6E61}" srcOrd="1" destOrd="0" presId="urn:microsoft.com/office/officeart/2005/8/layout/process1"/>
    <dgm:cxn modelId="{BA2BE064-200C-4224-B849-F7F1A386C10B}" type="presOf" srcId="{870E4CAF-3E4E-4408-AFA6-8F8D06D1CDBD}" destId="{A18CB558-A546-4D96-A142-FFD541E4769C}" srcOrd="0" destOrd="0" presId="urn:microsoft.com/office/officeart/2005/8/layout/process1"/>
    <dgm:cxn modelId="{C07139FC-D6F1-40A8-AEF1-D566D212504C}" type="presOf" srcId="{FDC75353-43E1-4BE9-BE92-3DE223203E21}" destId="{BC99F0E5-FD24-44CA-A2C8-7C71AD74C94A}" srcOrd="0" destOrd="0" presId="urn:microsoft.com/office/officeart/2005/8/layout/process1"/>
    <dgm:cxn modelId="{CBBB03CE-94D5-488D-95BE-CBED09D03660}" type="presOf" srcId="{DD25A6A7-F2BB-4D64-88C9-9B49DCC71F89}" destId="{286F30A0-5D74-41AA-A502-014106C0E1D1}" srcOrd="0" destOrd="0" presId="urn:microsoft.com/office/officeart/2005/8/layout/process1"/>
    <dgm:cxn modelId="{5F489D7D-AF2C-44F0-A8EF-0814A8EFA8A0}" type="presOf" srcId="{8C6B185C-6583-47C7-B4D2-6FC6AB0CC46E}" destId="{FE898AEB-D0CF-4F9F-AE69-D7C6D01BE8E9}"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A65B2BEF-2B9A-4401-9B0C-02DF1A16C962}" type="presParOf" srcId="{BC99F0E5-FD24-44CA-A2C8-7C71AD74C94A}" destId="{FE898AEB-D0CF-4F9F-AE69-D7C6D01BE8E9}" srcOrd="0" destOrd="0" presId="urn:microsoft.com/office/officeart/2005/8/layout/process1"/>
    <dgm:cxn modelId="{D86D5904-690E-4D98-BB76-FA6C788A6DAC}" type="presParOf" srcId="{BC99F0E5-FD24-44CA-A2C8-7C71AD74C94A}" destId="{286F30A0-5D74-41AA-A502-014106C0E1D1}" srcOrd="1" destOrd="0" presId="urn:microsoft.com/office/officeart/2005/8/layout/process1"/>
    <dgm:cxn modelId="{8810C034-71E7-4184-BCE8-B97BA2B0D5B8}" type="presParOf" srcId="{286F30A0-5D74-41AA-A502-014106C0E1D1}" destId="{6B9523BE-624C-4F04-AA39-C1A0DB2E6E61}" srcOrd="0" destOrd="0" presId="urn:microsoft.com/office/officeart/2005/8/layout/process1"/>
    <dgm:cxn modelId="{5812138D-3D5D-4614-964C-58A4CFE488AC}"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dgm:t>
        <a:bodyPr/>
        <a:lstStyle/>
        <a:p>
          <a:r>
            <a:rPr lang="en-US" sz="2000" dirty="0" smtClean="0"/>
            <a:t>Perform Qualitative Analysis</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dgm:t>
        <a:bodyPr/>
        <a:lstStyle/>
        <a:p>
          <a:pPr algn="l"/>
          <a:r>
            <a:rPr lang="en-US" sz="2000" dirty="0" smtClean="0"/>
            <a:t>-</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X="-759">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429"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dgm:presLayoutVars>
          <dgm:bulletEnabled val="1"/>
        </dgm:presLayoutVars>
      </dgm:prSet>
      <dgm:spPr/>
      <dgm:t>
        <a:bodyPr/>
        <a:lstStyle/>
        <a:p>
          <a:endParaRPr lang="en-US"/>
        </a:p>
      </dgm:t>
    </dgm:pt>
  </dgm:ptLst>
  <dgm:cxnLst>
    <dgm:cxn modelId="{FA1253B9-7667-4764-A5CA-C7460CBAFF99}" type="presOf" srcId="{8C6B185C-6583-47C7-B4D2-6FC6AB0CC46E}" destId="{FE898AEB-D0CF-4F9F-AE69-D7C6D01BE8E9}" srcOrd="0" destOrd="0" presId="urn:microsoft.com/office/officeart/2005/8/layout/process1"/>
    <dgm:cxn modelId="{DBA8D912-21B8-43D8-A6AB-84E00A8D0663}" type="presOf" srcId="{DD25A6A7-F2BB-4D64-88C9-9B49DCC71F89}" destId="{286F30A0-5D74-41AA-A502-014106C0E1D1}" srcOrd="0" destOrd="0" presId="urn:microsoft.com/office/officeart/2005/8/layout/process1"/>
    <dgm:cxn modelId="{5CD43B3D-A418-48D0-8AC3-CAC68760713C}" type="presOf" srcId="{870E4CAF-3E4E-4408-AFA6-8F8D06D1CDBD}" destId="{A18CB558-A546-4D96-A142-FFD541E4769C}"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E1DC4049-ADCB-452B-B728-403096E5236E}" type="presOf" srcId="{FDC75353-43E1-4BE9-BE92-3DE223203E21}" destId="{BC99F0E5-FD24-44CA-A2C8-7C71AD74C94A}" srcOrd="0" destOrd="0" presId="urn:microsoft.com/office/officeart/2005/8/layout/process1"/>
    <dgm:cxn modelId="{55819832-CAFD-49AF-9DED-FDED78F95270}" type="presOf" srcId="{DD25A6A7-F2BB-4D64-88C9-9B49DCC71F89}" destId="{6B9523BE-624C-4F04-AA39-C1A0DB2E6E61}" srcOrd="1"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E5C39295-7CA6-4B74-A4E0-9051B71B7E18}" type="presParOf" srcId="{BC99F0E5-FD24-44CA-A2C8-7C71AD74C94A}" destId="{FE898AEB-D0CF-4F9F-AE69-D7C6D01BE8E9}" srcOrd="0" destOrd="0" presId="urn:microsoft.com/office/officeart/2005/8/layout/process1"/>
    <dgm:cxn modelId="{C7BC9F36-83B8-4A12-983D-9C2EB41DFA67}" type="presParOf" srcId="{BC99F0E5-FD24-44CA-A2C8-7C71AD74C94A}" destId="{286F30A0-5D74-41AA-A502-014106C0E1D1}" srcOrd="1" destOrd="0" presId="urn:microsoft.com/office/officeart/2005/8/layout/process1"/>
    <dgm:cxn modelId="{013DFCFE-9325-4DB3-A2AD-47FD71A42EC2}" type="presParOf" srcId="{286F30A0-5D74-41AA-A502-014106C0E1D1}" destId="{6B9523BE-624C-4F04-AA39-C1A0DB2E6E61}" srcOrd="0" destOrd="0" presId="urn:microsoft.com/office/officeart/2005/8/layout/process1"/>
    <dgm:cxn modelId="{708BF27B-F967-46C6-A35C-1DE6C8573C9C}"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dgm:t>
        <a:bodyPr/>
        <a:lstStyle/>
        <a:p>
          <a:pPr>
            <a:lnSpc>
              <a:spcPts val="2000"/>
            </a:lnSpc>
          </a:pPr>
          <a:r>
            <a:rPr lang="en-US" sz="2000" dirty="0" smtClean="0"/>
            <a:t>Perform Quantitative Analysis</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dgm:t>
        <a:bodyPr/>
        <a:lstStyle/>
        <a:p>
          <a:pPr algn="l">
            <a:lnSpc>
              <a:spcPts val="2000"/>
            </a:lnSpc>
            <a:spcAft>
              <a:spcPts val="0"/>
            </a:spcAft>
          </a:pPr>
          <a:r>
            <a:rPr lang="en-US" sz="2000" dirty="0" smtClean="0"/>
            <a:t>-</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dgm:presLayoutVars>
          <dgm:bulletEnabled val="1"/>
        </dgm:presLayoutVars>
      </dgm:prSet>
      <dgm:spPr/>
      <dgm:t>
        <a:bodyPr/>
        <a:lstStyle/>
        <a:p>
          <a:endParaRPr lang="en-US"/>
        </a:p>
      </dgm:t>
    </dgm:pt>
  </dgm:ptLst>
  <dgm:cxnLst>
    <dgm:cxn modelId="{DACEEAA3-E9D5-4D53-9BAB-1D98F9897698}" type="presOf" srcId="{DD25A6A7-F2BB-4D64-88C9-9B49DCC71F89}" destId="{6B9523BE-624C-4F04-AA39-C1A0DB2E6E61}" srcOrd="1"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4329FFA5-FA33-4D98-877B-A9B4A1C56E19}" type="presOf" srcId="{FDC75353-43E1-4BE9-BE92-3DE223203E21}" destId="{BC99F0E5-FD24-44CA-A2C8-7C71AD74C94A}" srcOrd="0" destOrd="0" presId="urn:microsoft.com/office/officeart/2005/8/layout/process1"/>
    <dgm:cxn modelId="{BA31F26C-E619-4260-B8F3-B2F083FFF0F1}" type="presOf" srcId="{8C6B185C-6583-47C7-B4D2-6FC6AB0CC46E}" destId="{FE898AEB-D0CF-4F9F-AE69-D7C6D01BE8E9}" srcOrd="0" destOrd="0" presId="urn:microsoft.com/office/officeart/2005/8/layout/process1"/>
    <dgm:cxn modelId="{F8532187-805B-4A5B-8658-0D71176A53AA}" type="presOf" srcId="{DD25A6A7-F2BB-4D64-88C9-9B49DCC71F89}" destId="{286F30A0-5D74-41AA-A502-014106C0E1D1}" srcOrd="0"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63E136C2-09E6-47D8-97E0-FACBCF4B8DE8}" type="presOf" srcId="{870E4CAF-3E4E-4408-AFA6-8F8D06D1CDBD}" destId="{A18CB558-A546-4D96-A142-FFD541E4769C}" srcOrd="0" destOrd="0" presId="urn:microsoft.com/office/officeart/2005/8/layout/process1"/>
    <dgm:cxn modelId="{8493D282-70C7-4C31-AF49-A528C9F3A5DA}" type="presParOf" srcId="{BC99F0E5-FD24-44CA-A2C8-7C71AD74C94A}" destId="{FE898AEB-D0CF-4F9F-AE69-D7C6D01BE8E9}" srcOrd="0" destOrd="0" presId="urn:microsoft.com/office/officeart/2005/8/layout/process1"/>
    <dgm:cxn modelId="{CDD81EC9-75D1-432D-BD3E-6FAFEAAD4370}" type="presParOf" srcId="{BC99F0E5-FD24-44CA-A2C8-7C71AD74C94A}" destId="{286F30A0-5D74-41AA-A502-014106C0E1D1}" srcOrd="1" destOrd="0" presId="urn:microsoft.com/office/officeart/2005/8/layout/process1"/>
    <dgm:cxn modelId="{3F9A439C-E149-48DE-9B11-44E98B0AEB1B}" type="presParOf" srcId="{286F30A0-5D74-41AA-A502-014106C0E1D1}" destId="{6B9523BE-624C-4F04-AA39-C1A0DB2E6E61}" srcOrd="0" destOrd="0" presId="urn:microsoft.com/office/officeart/2005/8/layout/process1"/>
    <dgm:cxn modelId="{8324C151-26BD-47F9-A383-D67BA38E7E44}"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dgm:t>
        <a:bodyPr/>
        <a:lstStyle/>
        <a:p>
          <a:pPr>
            <a:lnSpc>
              <a:spcPts val="2000"/>
            </a:lnSpc>
          </a:pPr>
          <a:r>
            <a:rPr lang="en-US" sz="2000" dirty="0" smtClean="0"/>
            <a:t>Plan Risk Responses</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dgm:t>
        <a:bodyPr/>
        <a:lstStyle/>
        <a:p>
          <a:pPr algn="l"/>
          <a:r>
            <a:rPr lang="en-US" sz="2000" dirty="0" smtClean="0"/>
            <a:t>-</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dgm:presLayoutVars>
          <dgm:bulletEnabled val="1"/>
        </dgm:presLayoutVars>
      </dgm:prSet>
      <dgm:spPr/>
      <dgm:t>
        <a:bodyPr/>
        <a:lstStyle/>
        <a:p>
          <a:endParaRPr lang="en-US"/>
        </a:p>
      </dgm:t>
    </dgm:pt>
  </dgm:ptLst>
  <dgm:cxnLst>
    <dgm:cxn modelId="{297A3B13-716D-4EA1-84F4-BA5DB3C81481}" type="presOf" srcId="{870E4CAF-3E4E-4408-AFA6-8F8D06D1CDBD}" destId="{A18CB558-A546-4D96-A142-FFD541E4769C}" srcOrd="0" destOrd="0" presId="urn:microsoft.com/office/officeart/2005/8/layout/process1"/>
    <dgm:cxn modelId="{F2CD2A93-AF30-4165-83F7-31AA5904D69B}" type="presOf" srcId="{DD25A6A7-F2BB-4D64-88C9-9B49DCC71F89}" destId="{6B9523BE-624C-4F04-AA39-C1A0DB2E6E61}" srcOrd="1" destOrd="0" presId="urn:microsoft.com/office/officeart/2005/8/layout/process1"/>
    <dgm:cxn modelId="{F1FFE6C8-5984-4A17-A578-7D570C6A72D7}" type="presOf" srcId="{FDC75353-43E1-4BE9-BE92-3DE223203E21}" destId="{BC99F0E5-FD24-44CA-A2C8-7C71AD74C94A}" srcOrd="0" destOrd="0" presId="urn:microsoft.com/office/officeart/2005/8/layout/process1"/>
    <dgm:cxn modelId="{E795831D-B90F-49A1-A00A-F2F32A3FCA71}" type="presOf" srcId="{8C6B185C-6583-47C7-B4D2-6FC6AB0CC46E}" destId="{FE898AEB-D0CF-4F9F-AE69-D7C6D01BE8E9}" srcOrd="0" destOrd="0" presId="urn:microsoft.com/office/officeart/2005/8/layout/process1"/>
    <dgm:cxn modelId="{283F912B-4360-41F8-82DB-806EAD48346B}" type="presOf" srcId="{DD25A6A7-F2BB-4D64-88C9-9B49DCC71F89}" destId="{286F30A0-5D74-41AA-A502-014106C0E1D1}"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ADD53CD7-9DFC-48F8-AE8A-FAC5A7CF7D38}" type="presParOf" srcId="{BC99F0E5-FD24-44CA-A2C8-7C71AD74C94A}" destId="{FE898AEB-D0CF-4F9F-AE69-D7C6D01BE8E9}" srcOrd="0" destOrd="0" presId="urn:microsoft.com/office/officeart/2005/8/layout/process1"/>
    <dgm:cxn modelId="{B38DBA02-7CE8-4443-9AAE-C6BC80083E0F}" type="presParOf" srcId="{BC99F0E5-FD24-44CA-A2C8-7C71AD74C94A}" destId="{286F30A0-5D74-41AA-A502-014106C0E1D1}" srcOrd="1" destOrd="0" presId="urn:microsoft.com/office/officeart/2005/8/layout/process1"/>
    <dgm:cxn modelId="{45396EB7-C1C0-45BD-A443-C179767F0E19}" type="presParOf" srcId="{286F30A0-5D74-41AA-A502-014106C0E1D1}" destId="{6B9523BE-624C-4F04-AA39-C1A0DB2E6E61}" srcOrd="0" destOrd="0" presId="urn:microsoft.com/office/officeart/2005/8/layout/process1"/>
    <dgm:cxn modelId="{194C74D2-7A64-4B43-9235-50E216A61ADE}"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3">
            <a:lumMod val="50000"/>
          </a:schemeClr>
        </a:solidFill>
      </dgm:spPr>
      <dgm:t>
        <a:bodyPr/>
        <a:lstStyle/>
        <a:p>
          <a:pPr>
            <a:lnSpc>
              <a:spcPts val="2000"/>
            </a:lnSpc>
          </a:pPr>
          <a:r>
            <a:rPr lang="en-US" sz="2000" dirty="0" smtClean="0"/>
            <a:t>Control Risks</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3">
            <a:lumMod val="50000"/>
          </a:schemeClr>
        </a:solidFill>
      </dgm:spPr>
      <dgm:t>
        <a:bodyPr/>
        <a:lstStyle/>
        <a:p>
          <a:pPr algn="l">
            <a:lnSpc>
              <a:spcPts val="2000"/>
            </a:lnSpc>
            <a:spcAft>
              <a:spcPts val="0"/>
            </a:spcAft>
          </a:pPr>
          <a:r>
            <a:rPr lang="en-US" sz="2000" dirty="0" smtClean="0"/>
            <a:t>- WPI</a:t>
          </a:r>
        </a:p>
        <a:p>
          <a:pPr algn="l">
            <a:lnSpc>
              <a:spcPts val="2000"/>
            </a:lnSpc>
            <a:spcAft>
              <a:spcPts val="0"/>
            </a:spcAft>
          </a:pPr>
          <a:r>
            <a:rPr lang="en-US" sz="2000" dirty="0" smtClean="0"/>
            <a:t>- Change Request	</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1852">
        <dgm:presLayoutVars>
          <dgm:bulletEnabled val="1"/>
        </dgm:presLayoutVars>
      </dgm:prSet>
      <dgm:spPr/>
      <dgm:t>
        <a:bodyPr/>
        <a:lstStyle/>
        <a:p>
          <a:endParaRPr lang="en-US"/>
        </a:p>
      </dgm:t>
    </dgm:pt>
  </dgm:ptLst>
  <dgm:cxnLst>
    <dgm:cxn modelId="{70DA2BB8-0E6A-4277-BE32-081F90897740}" type="presOf" srcId="{8C6B185C-6583-47C7-B4D2-6FC6AB0CC46E}" destId="{FE898AEB-D0CF-4F9F-AE69-D7C6D01BE8E9}" srcOrd="0" destOrd="0" presId="urn:microsoft.com/office/officeart/2005/8/layout/process1"/>
    <dgm:cxn modelId="{37E5DC8E-1154-4ADC-8FB0-E9C8174F101D}" type="presOf" srcId="{DD25A6A7-F2BB-4D64-88C9-9B49DCC71F89}" destId="{286F30A0-5D74-41AA-A502-014106C0E1D1}" srcOrd="0" destOrd="0" presId="urn:microsoft.com/office/officeart/2005/8/layout/process1"/>
    <dgm:cxn modelId="{49AF6ECB-AB02-4C51-AF64-8073AAC37DDF}" type="presOf" srcId="{870E4CAF-3E4E-4408-AFA6-8F8D06D1CDBD}" destId="{A18CB558-A546-4D96-A142-FFD541E4769C}" srcOrd="0" destOrd="0" presId="urn:microsoft.com/office/officeart/2005/8/layout/process1"/>
    <dgm:cxn modelId="{8307A909-6AE3-4F06-9D89-D830D8A4D026}" type="presOf" srcId="{DD25A6A7-F2BB-4D64-88C9-9B49DCC71F89}" destId="{6B9523BE-624C-4F04-AA39-C1A0DB2E6E61}" srcOrd="1" destOrd="0" presId="urn:microsoft.com/office/officeart/2005/8/layout/process1"/>
    <dgm:cxn modelId="{CAC39E28-AF18-4A50-89D0-DE11014F391E}" type="presOf" srcId="{FDC75353-43E1-4BE9-BE92-3DE223203E21}" destId="{BC99F0E5-FD24-44CA-A2C8-7C71AD74C94A}"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0BCCEACF-3ACE-4D25-93C0-61CFE705FA15}" type="presParOf" srcId="{BC99F0E5-FD24-44CA-A2C8-7C71AD74C94A}" destId="{FE898AEB-D0CF-4F9F-AE69-D7C6D01BE8E9}" srcOrd="0" destOrd="0" presId="urn:microsoft.com/office/officeart/2005/8/layout/process1"/>
    <dgm:cxn modelId="{5B87D911-40F2-476F-8AA9-B4A0A4CAE61E}" type="presParOf" srcId="{BC99F0E5-FD24-44CA-A2C8-7C71AD74C94A}" destId="{286F30A0-5D74-41AA-A502-014106C0E1D1}" srcOrd="1" destOrd="0" presId="urn:microsoft.com/office/officeart/2005/8/layout/process1"/>
    <dgm:cxn modelId="{08F10383-8199-4CDC-B78F-0C28302474D8}" type="presParOf" srcId="{286F30A0-5D74-41AA-A502-014106C0E1D1}" destId="{6B9523BE-624C-4F04-AA39-C1A0DB2E6E61}" srcOrd="0" destOrd="0" presId="urn:microsoft.com/office/officeart/2005/8/layout/process1"/>
    <dgm:cxn modelId="{BD69EE56-726D-483B-A558-9AB3861578D2}"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3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39647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529866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898838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191718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532775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929493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239851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798938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6436423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210583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967811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050837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4037296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54146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564803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583903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985074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07707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75620E-5419-454C-B543-D1A3CDED7F44}" type="datetime1">
              <a:rPr lang="en-US" smtClean="0"/>
              <a:t>1/31/2016</a:t>
            </a:fld>
            <a:endParaRPr lang="en-US"/>
          </a:p>
        </p:txBody>
      </p:sp>
      <p:sp>
        <p:nvSpPr>
          <p:cNvPr id="5" name="Footer Placeholder 4"/>
          <p:cNvSpPr>
            <a:spLocks noGrp="1"/>
          </p:cNvSpPr>
          <p:nvPr>
            <p:ph type="ftr" sz="quarter" idx="11"/>
          </p:nvPr>
        </p:nvSpPr>
        <p:spPr>
          <a:xfrm>
            <a:off x="0" y="6501433"/>
            <a:ext cx="1143000" cy="365125"/>
          </a:xfrm>
        </p:spPr>
        <p:txBody>
          <a:bodyPr/>
          <a:lstStyle>
            <a:lvl1pPr algn="l">
              <a:defRPr>
                <a:solidFill>
                  <a:schemeClr val="tx1"/>
                </a:solidFill>
              </a:defRPr>
            </a:lvl1pPr>
          </a:lstStyle>
          <a:p>
            <a:r>
              <a:rPr lang="en-US" smtClean="0"/>
              <a:t>MEhsanSaeed</a:t>
            </a:r>
            <a:endParaRPr lang="en-US" dirty="0"/>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0D1F91-E272-4E6E-8A2F-05DA16CB574F}"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196B2-830F-44B4-A378-7D4E56D68E19}"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7CD35A-22BF-41CC-832F-DE6E013784E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1120651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DAE1B6-3DC5-4F74-BA9A-14B00E499CB4}"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146697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466D1B-DBAD-4BE9-BE8A-42458726FE67}"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747590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2895600" cy="365125"/>
          </a:xfrm>
        </p:spPr>
        <p:txBody>
          <a:bodyPr/>
          <a:lstStyle>
            <a:lvl1pPr algn="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394510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AA5A9A-4194-48D7-A9F9-36CCC3F76E96}"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17210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D22327-0C39-4740-B321-70663E6927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710991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073BB8-34EE-4344-9E8D-6361D08144C3}"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2879025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DB8147-256C-49F7-A74E-ED32D6D53BC7}"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390125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D6216B-0E3C-4F79-90B7-97D98811C78E}"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Footer Placeholder 4"/>
          <p:cNvSpPr txBox="1">
            <a:spLocks/>
          </p:cNvSpPr>
          <p:nvPr userDrawn="1"/>
        </p:nvSpPr>
        <p:spPr>
          <a:xfrm>
            <a:off x="0" y="6501433"/>
            <a:ext cx="11430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MEhsanSaeed</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3558CA-D3D7-4D32-8377-42463EA37C5F}"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99323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D9A9E4-1168-438F-A5D7-66C4AFC23421}"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380040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A2BDF2A-98F3-4956-99C2-3A8DCC7B5B80}"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701729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a:xfrm>
            <a:off x="13252" y="6509992"/>
            <a:ext cx="1129748" cy="365125"/>
          </a:xfrm>
        </p:spPr>
        <p:txBody>
          <a:bodyPr/>
          <a:lstStyle>
            <a:lvl1pPr algn="l">
              <a:defRPr>
                <a:solidFill>
                  <a:schemeClr val="tx1"/>
                </a:solidFill>
              </a:defRPr>
            </a:lvl1p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01890232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113732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219788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1143000" cy="365125"/>
          </a:xfrm>
        </p:spPr>
        <p:txBody>
          <a:bodyPr/>
          <a:lstStyle>
            <a:lvl1pPr algn="l">
              <a:defRPr>
                <a:solidFill>
                  <a:schemeClr val="tx1"/>
                </a:solidFill>
              </a:defRPr>
            </a:lvl1p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520971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069335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626491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40742098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DD9555-00C7-49E1-843E-5490ADA0E8EB}"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9817349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381488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9789764"/>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0047011"/>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C3FEA0-7E89-44D8-A27C-B0357502F1B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003149078"/>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F730E7-DF19-409B-BA3A-CB2994C8724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28969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79938B-92FC-4C14-BBAC-97A00DF92F1A}"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76282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13252" y="6492875"/>
            <a:ext cx="1143000" cy="365125"/>
          </a:xfrm>
        </p:spPr>
        <p:txBody>
          <a:bodyPr/>
          <a:lstStyle>
            <a:lvl1pPr algn="l">
              <a:defRPr>
                <a:solidFill>
                  <a:schemeClr val="tx1"/>
                </a:solidFill>
              </a:defRPr>
            </a:lvl1pPr>
          </a:lstStyle>
          <a:p>
            <a:r>
              <a:rPr lang="en-US" smtClean="0">
                <a:solidFill>
                  <a:prstClr val="black"/>
                </a:solidFill>
              </a:rPr>
              <a:t>MEhsanSaeed</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64217930"/>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EB1BEC-FF07-4741-ADFF-EC4393680172}"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1578934"/>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4F807D-DF66-43EC-BFD5-805BA9C91E5C}"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2292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95EE802-F47F-45F7-B4AC-6FD16782541F}"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D4D01-4840-4275-9215-2FA0182281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55832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BF5586-DF85-48DC-83D0-A19070D7DCAC}"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6683609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A9FE0D-A103-46F0-A9C4-1D61C7A16AF2}"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933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BC4CF8-A0F3-416D-92A7-03AD8679B80D}"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66081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8BF1F8-3491-4072-9A97-2F597B3AE389}"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913166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33FF33-B253-446F-A0DB-2D6852B29466}"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4361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11FFA4-7F4A-46FF-BCDE-469FC6E61E48}" type="datetime1">
              <a:rPr lang="en-US" smtClean="0"/>
              <a:t>1/31/2016</a:t>
            </a:fld>
            <a:endParaRPr lang="en-US"/>
          </a:p>
        </p:txBody>
      </p:sp>
      <p:sp>
        <p:nvSpPr>
          <p:cNvPr id="8" name="Footer Placeholder 7"/>
          <p:cNvSpPr>
            <a:spLocks noGrp="1"/>
          </p:cNvSpPr>
          <p:nvPr>
            <p:ph type="ftr" sz="quarter" idx="11"/>
          </p:nvPr>
        </p:nvSpPr>
        <p:spPr/>
        <p:txBody>
          <a:bodyPr/>
          <a:lstStyle/>
          <a:p>
            <a:r>
              <a:rPr lang="en-US" smtClean="0"/>
              <a:t>MEhsanSaeed</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7E3085B-6EFE-4250-9429-4BBAF01C6B56}" type="datetime1">
              <a:rPr lang="en-US" smtClean="0"/>
              <a:t>1/31/2016</a:t>
            </a:fld>
            <a:endParaRPr lang="en-US"/>
          </a:p>
        </p:txBody>
      </p:sp>
      <p:sp>
        <p:nvSpPr>
          <p:cNvPr id="4" name="Footer Placeholder 3"/>
          <p:cNvSpPr>
            <a:spLocks noGrp="1"/>
          </p:cNvSpPr>
          <p:nvPr>
            <p:ph type="ftr" sz="quarter" idx="11"/>
          </p:nvPr>
        </p:nvSpPr>
        <p:spPr/>
        <p:txBody>
          <a:bodyPr/>
          <a:lstStyle/>
          <a:p>
            <a:r>
              <a:rPr lang="en-US" smtClean="0"/>
              <a:t>MEhsanSaeed</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D76607-F23F-4E0D-9DD9-428AC99330B8}" type="datetime1">
              <a:rPr lang="en-US" smtClean="0"/>
              <a:t>1/31/2016</a:t>
            </a:fld>
            <a:endParaRPr lang="en-US"/>
          </a:p>
        </p:txBody>
      </p:sp>
      <p:sp>
        <p:nvSpPr>
          <p:cNvPr id="3" name="Footer Placeholder 2"/>
          <p:cNvSpPr>
            <a:spLocks noGrp="1"/>
          </p:cNvSpPr>
          <p:nvPr>
            <p:ph type="ftr" sz="quarter" idx="11"/>
          </p:nvPr>
        </p:nvSpPr>
        <p:spPr/>
        <p:txBody>
          <a:bodyPr/>
          <a:lstStyle/>
          <a:p>
            <a:r>
              <a:rPr lang="en-US" smtClean="0"/>
              <a:t>MEhsanSaeed</a:t>
            </a:r>
            <a:endParaRPr lang="en-US"/>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CC8A2D-C71E-4440-92FF-37C0DF2D4D33}"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7FCD-1CA2-423F-9170-61CF5D0DF712}"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4FF54-A709-4437-829F-213E01901111}" type="datetime1">
              <a:rPr lang="en-US" smtClean="0"/>
              <a:t>1/31/2016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MEhsanSaeed</a:t>
            </a:r>
            <a:endParaRPr lang="en-US"/>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BA1AC-4D00-4E2D-8955-362673B2C8DC}"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43103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508506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494793-537E-43C7-8648-A379801F760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23191" y="6492875"/>
            <a:ext cx="1089991" cy="365125"/>
          </a:xfrm>
          <a:prstGeom prst="rect">
            <a:avLst/>
          </a:prstGeom>
        </p:spPr>
        <p:txBody>
          <a:bodyPr vert="horz" lIns="91440" tIns="45720" rIns="91440" bIns="45720" rtlCol="0" anchor="ctr"/>
          <a:lstStyle>
            <a:lvl1pPr algn="l">
              <a:defRPr sz="1200">
                <a:solidFill>
                  <a:schemeClr val="tx1"/>
                </a:solidFill>
              </a:defRPr>
            </a:lvl1p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598292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2" Type="http://schemas.openxmlformats.org/officeDocument/2006/relationships/notesSlide" Target="../notesSlides/notesSlide6.xml"/><Relationship Id="rId16" Type="http://schemas.openxmlformats.org/officeDocument/2006/relationships/diagramColors" Target="../diagrams/colors3.xml"/><Relationship Id="rId20" Type="http://schemas.openxmlformats.org/officeDocument/2006/relationships/diagramQuickStyle" Target="../diagrams/quickStyle4.xml"/><Relationship Id="rId29" Type="http://schemas.openxmlformats.org/officeDocument/2006/relationships/diagramLayout" Target="../diagrams/layout6.xml"/><Relationship Id="rId1" Type="http://schemas.openxmlformats.org/officeDocument/2006/relationships/slideLayout" Target="../slideLayouts/slideLayout15.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32" Type="http://schemas.microsoft.com/office/2007/relationships/diagramDrawing" Target="../diagrams/drawing6.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28" Type="http://schemas.openxmlformats.org/officeDocument/2006/relationships/diagramData" Target="../diagrams/data6.xml"/><Relationship Id="rId10" Type="http://schemas.openxmlformats.org/officeDocument/2006/relationships/diagramQuickStyle" Target="../diagrams/quickStyle2.xml"/><Relationship Id="rId19" Type="http://schemas.openxmlformats.org/officeDocument/2006/relationships/diagramLayout" Target="../diagrams/layout4.xml"/><Relationship Id="rId31" Type="http://schemas.openxmlformats.org/officeDocument/2006/relationships/diagramColors" Target="../diagrams/colors6.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 Id="rId30"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7100"/>
            <a:ext cx="9144000" cy="533400"/>
          </a:xfrm>
        </p:spPr>
        <p:txBody>
          <a:bodyPr>
            <a:noAutofit/>
          </a:bodyPr>
          <a:lstStyle/>
          <a:p>
            <a:r>
              <a:rPr lang="en-US" sz="3600" b="1" dirty="0" smtClean="0">
                <a:solidFill>
                  <a:srgbClr val="FF0000"/>
                </a:solidFill>
                <a:effectLst>
                  <a:outerShdw blurRad="38100" dist="38100" dir="2700000" algn="tl">
                    <a:srgbClr val="000000">
                      <a:alpha val="43137"/>
                    </a:srgbClr>
                  </a:outerShdw>
                </a:effectLst>
              </a:rPr>
              <a:t>Control Risks</a:t>
            </a:r>
            <a:endParaRPr lang="en-US" sz="32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9222" y="-81275"/>
            <a:ext cx="1785555" cy="584775"/>
          </a:xfrm>
          <a:prstGeom prst="rect">
            <a:avLst/>
          </a:prstGeom>
        </p:spPr>
        <p:txBody>
          <a:bodyPr wrap="square">
            <a:spAutoFit/>
          </a:bodyPr>
          <a:lstStyle/>
          <a:p>
            <a:pPr algn="ctr"/>
            <a:r>
              <a:rPr lang="en-US" sz="3200" b="1" dirty="0" smtClean="0">
                <a:solidFill>
                  <a:prstClr val="black"/>
                </a:solidFill>
              </a:rPr>
              <a:t>MEC-9</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pPr algn="ctr"/>
            <a:r>
              <a:rPr lang="en-US" dirty="0" err="1" smtClean="0">
                <a:solidFill>
                  <a:prstClr val="black">
                    <a:tint val="75000"/>
                  </a:prstClr>
                </a:solidFill>
              </a:rPr>
              <a:t>MEhsanSaeed</a:t>
            </a:r>
            <a:endParaRPr lang="en-US" dirty="0">
              <a:solidFill>
                <a:prstClr val="black">
                  <a:tint val="75000"/>
                </a:prstClr>
              </a:solidFill>
            </a:endParaRPr>
          </a:p>
        </p:txBody>
      </p:sp>
      <p:sp>
        <p:nvSpPr>
          <p:cNvPr id="6" name="TextBox 5"/>
          <p:cNvSpPr txBox="1"/>
          <p:nvPr/>
        </p:nvSpPr>
        <p:spPr>
          <a:xfrm>
            <a:off x="23150" y="1091875"/>
            <a:ext cx="9111342" cy="3477875"/>
          </a:xfrm>
          <a:prstGeom prst="rect">
            <a:avLst/>
          </a:prstGeom>
          <a:noFill/>
        </p:spPr>
        <p:txBody>
          <a:bodyPr wrap="square" rtlCol="0">
            <a:spAutoFit/>
          </a:bodyPr>
          <a:lstStyle/>
          <a:p>
            <a:pPr>
              <a:spcBef>
                <a:spcPts val="600"/>
              </a:spcBef>
              <a:buClr>
                <a:srgbClr val="FF0000"/>
              </a:buClr>
              <a:buSzPct val="65000"/>
            </a:pPr>
            <a:r>
              <a:rPr lang="en-US" sz="2000" u="sng" dirty="0" smtClean="0">
                <a:solidFill>
                  <a:prstClr val="black"/>
                </a:solidFill>
              </a:rPr>
              <a:t>Outline</a:t>
            </a:r>
          </a:p>
          <a:p>
            <a:pPr marL="234950" indent="-234950">
              <a:spcBef>
                <a:spcPts val="600"/>
              </a:spcBef>
              <a:buClr>
                <a:srgbClr val="FF0000"/>
              </a:buClr>
              <a:buSzPct val="65000"/>
              <a:buFont typeface="Wingdings" pitchFamily="2" charset="2"/>
              <a:buChar char="§"/>
            </a:pPr>
            <a:r>
              <a:rPr lang="en-US" sz="2000" dirty="0" smtClean="0">
                <a:solidFill>
                  <a:prstClr val="black"/>
                </a:solidFill>
              </a:rPr>
              <a:t>The domain of Monitoring &amp; Controlling Risks</a:t>
            </a:r>
          </a:p>
          <a:p>
            <a:pPr marL="234950" indent="-234950">
              <a:spcBef>
                <a:spcPts val="600"/>
              </a:spcBef>
              <a:buClr>
                <a:srgbClr val="FF0000"/>
              </a:buClr>
              <a:buSzPct val="65000"/>
              <a:buFont typeface="Wingdings" pitchFamily="2" charset="2"/>
              <a:buChar char="§"/>
            </a:pPr>
            <a:r>
              <a:rPr lang="en-US" sz="2000" dirty="0" smtClean="0">
                <a:solidFill>
                  <a:prstClr val="black"/>
                </a:solidFill>
              </a:rPr>
              <a:t>Processes of the Risk KA and the Control Risk Process</a:t>
            </a:r>
          </a:p>
          <a:p>
            <a:pPr marL="234950" indent="-234950">
              <a:spcBef>
                <a:spcPts val="600"/>
              </a:spcBef>
              <a:buClr>
                <a:srgbClr val="FF0000"/>
              </a:buClr>
              <a:buSzPct val="65000"/>
              <a:buFont typeface="Wingdings" pitchFamily="2" charset="2"/>
              <a:buChar char="§"/>
            </a:pPr>
            <a:r>
              <a:rPr lang="en-US" sz="2000" dirty="0" smtClean="0">
                <a:solidFill>
                  <a:prstClr val="black"/>
                </a:solidFill>
              </a:rPr>
              <a:t>Role of Contingency and Management Reserves in the MEC of Risks</a:t>
            </a:r>
          </a:p>
          <a:p>
            <a:pPr marL="234950" indent="-234950">
              <a:spcBef>
                <a:spcPts val="600"/>
              </a:spcBef>
              <a:buClr>
                <a:srgbClr val="FF0000"/>
              </a:buClr>
              <a:buSzPct val="65000"/>
              <a:buFont typeface="Wingdings" pitchFamily="2" charset="2"/>
              <a:buChar char="§"/>
            </a:pPr>
            <a:r>
              <a:rPr lang="en-US" sz="2000" dirty="0" smtClean="0">
                <a:solidFill>
                  <a:prstClr val="black"/>
                </a:solidFill>
              </a:rPr>
              <a:t>Some typical Risk MEC Situations</a:t>
            </a:r>
          </a:p>
          <a:p>
            <a:pPr>
              <a:spcBef>
                <a:spcPts val="600"/>
              </a:spcBef>
              <a:buClr>
                <a:srgbClr val="FF0000"/>
              </a:buClr>
              <a:buSzPct val="65000"/>
            </a:pPr>
            <a:r>
              <a:rPr lang="en-US" sz="2000" u="sng" dirty="0" smtClean="0">
                <a:solidFill>
                  <a:prstClr val="black"/>
                </a:solidFill>
              </a:rPr>
              <a:t>Readings</a:t>
            </a:r>
          </a:p>
          <a:p>
            <a:pPr marL="234950" indent="-234950">
              <a:spcBef>
                <a:spcPts val="600"/>
              </a:spcBef>
              <a:buClr>
                <a:srgbClr val="FF0000"/>
              </a:buClr>
              <a:buSzPct val="65000"/>
              <a:buFont typeface="Wingdings" pitchFamily="2" charset="2"/>
              <a:buChar char="§"/>
            </a:pPr>
            <a:r>
              <a:rPr lang="en-US" sz="2000" dirty="0" smtClean="0">
                <a:solidFill>
                  <a:prstClr val="black"/>
                </a:solidFill>
              </a:rPr>
              <a:t>PMBoK</a:t>
            </a:r>
            <a:r>
              <a:rPr lang="fr-FR" sz="2000" dirty="0">
                <a:solidFill>
                  <a:prstClr val="black"/>
                </a:solidFill>
              </a:rPr>
              <a:t>, pages 349-354.</a:t>
            </a:r>
          </a:p>
          <a:p>
            <a:pPr marL="234950" indent="-234950">
              <a:spcBef>
                <a:spcPts val="600"/>
              </a:spcBef>
              <a:buClr>
                <a:srgbClr val="FF0000"/>
              </a:buClr>
              <a:buSzPct val="65000"/>
              <a:buFont typeface="Wingdings" pitchFamily="2" charset="2"/>
              <a:buChar char="§"/>
            </a:pPr>
            <a:r>
              <a:rPr lang="fr-FR" sz="2000" smtClean="0">
                <a:solidFill>
                  <a:prstClr val="black"/>
                </a:solidFill>
              </a:rPr>
              <a:t>Rita</a:t>
            </a:r>
            <a:r>
              <a:rPr lang="fr-FR" sz="2000" dirty="0">
                <a:solidFill>
                  <a:prstClr val="black"/>
                </a:solidFill>
              </a:rPr>
              <a:t>, pages 88 </a:t>
            </a:r>
            <a:r>
              <a:rPr lang="fr-FR" sz="2000">
                <a:solidFill>
                  <a:prstClr val="black"/>
                </a:solidFill>
              </a:rPr>
              <a:t>&amp; </a:t>
            </a:r>
            <a:r>
              <a:rPr lang="fr-FR" sz="2000" smtClean="0">
                <a:solidFill>
                  <a:prstClr val="black"/>
                </a:solidFill>
              </a:rPr>
              <a:t>431-443.</a:t>
            </a:r>
            <a:endParaRPr lang="en-US" sz="2000" dirty="0" smtClean="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Lecture </a:t>
            </a:r>
            <a:r>
              <a:rPr lang="en-US" sz="2000" dirty="0">
                <a:solidFill>
                  <a:prstClr val="black"/>
                </a:solidFill>
              </a:rPr>
              <a:t>Notes</a:t>
            </a:r>
          </a:p>
        </p:txBody>
      </p:sp>
    </p:spTree>
    <p:extLst>
      <p:ext uri="{BB962C8B-B14F-4D97-AF65-F5344CB8AC3E}">
        <p14:creationId xmlns:p14="http://schemas.microsoft.com/office/powerpoint/2010/main" val="3043506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t>
            </a:r>
            <a:r>
              <a:rPr lang="en-US" sz="3200" b="1" dirty="0">
                <a:solidFill>
                  <a:srgbClr val="FF0000"/>
                </a:solidFill>
                <a:effectLst>
                  <a:outerShdw blurRad="38100" dist="38100" dir="2700000" algn="tl">
                    <a:srgbClr val="000000">
                      <a:alpha val="43137"/>
                    </a:srgbClr>
                  </a:outerShdw>
                </a:effectLst>
              </a:rPr>
              <a:t>&amp; Control </a:t>
            </a:r>
            <a:r>
              <a:rPr lang="en-US" sz="3200" b="1" dirty="0" smtClean="0">
                <a:solidFill>
                  <a:srgbClr val="FF0000"/>
                </a:solidFill>
                <a:effectLst>
                  <a:outerShdw blurRad="38100" dist="38100" dir="2700000" algn="tl">
                    <a:srgbClr val="000000">
                      <a:alpha val="43137"/>
                    </a:srgbClr>
                  </a:outerShdw>
                </a:effectLst>
              </a:rPr>
              <a:t>Risks Inputs </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04538" y="6461578"/>
            <a:ext cx="2133600" cy="365125"/>
          </a:xfrm>
        </p:spPr>
        <p:txBody>
          <a:bodyPr/>
          <a:lstStyle/>
          <a:p>
            <a:fld id="{B6F15528-21DE-4FAA-801E-634DDDAF4B2B}" type="slidenum">
              <a:rPr lang="en-US" b="1" smtClean="0">
                <a:solidFill>
                  <a:prstClr val="black"/>
                </a:solidFill>
              </a:rPr>
              <a:pPr/>
              <a:t>10</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85800"/>
          <a:ext cx="8686800" cy="1280160"/>
        </p:xfrm>
        <a:graphic>
          <a:graphicData uri="http://schemas.openxmlformats.org/drawingml/2006/table">
            <a:tbl>
              <a:tblPr firstRow="1" bandRow="1">
                <a:tableStyleId>{5940675A-B579-460E-94D1-54222C63F5DA}</a:tableStyleId>
              </a:tblPr>
              <a:tblGrid>
                <a:gridCol w="2133600"/>
                <a:gridCol w="6553200"/>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457200">
                <a:tc>
                  <a:txBody>
                    <a:bodyPr/>
                    <a:lstStyle/>
                    <a:p>
                      <a:r>
                        <a:rPr lang="en-US" sz="2000" b="1" dirty="0" smtClean="0"/>
                        <a:t>Project</a:t>
                      </a:r>
                      <a:r>
                        <a:rPr lang="en-US" sz="2000" b="1" baseline="0" dirty="0" smtClean="0"/>
                        <a:t> Risk Management Plan</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How the Project Risks will be Monitored &amp; Controlled</a:t>
                      </a:r>
                      <a:endParaRPr lang="en-US" sz="2000" b="1" dirty="0"/>
                    </a:p>
                  </a:txBody>
                  <a:tcPr marT="91440" marB="91440"/>
                </a:tc>
              </a:tr>
            </a:tbl>
          </a:graphicData>
        </a:graphic>
      </p:graphicFrame>
      <p:graphicFrame>
        <p:nvGraphicFramePr>
          <p:cNvPr id="5" name="Table 4"/>
          <p:cNvGraphicFramePr>
            <a:graphicFrameLocks noGrp="1"/>
          </p:cNvGraphicFramePr>
          <p:nvPr>
            <p:extLst/>
          </p:nvPr>
        </p:nvGraphicFramePr>
        <p:xfrm>
          <a:off x="228600" y="1964368"/>
          <a:ext cx="8686800" cy="1097280"/>
        </p:xfrm>
        <a:graphic>
          <a:graphicData uri="http://schemas.openxmlformats.org/drawingml/2006/table">
            <a:tbl>
              <a:tblPr firstRow="1" bandRow="1">
                <a:tableStyleId>{5940675A-B579-460E-94D1-54222C63F5DA}</a:tableStyleId>
              </a:tblPr>
              <a:tblGrid>
                <a:gridCol w="2133600"/>
                <a:gridCol w="6553200"/>
              </a:tblGrid>
              <a:tr h="472440">
                <a:tc>
                  <a:txBody>
                    <a:bodyPr/>
                    <a:lstStyle/>
                    <a:p>
                      <a:r>
                        <a:rPr lang="en-US" sz="2000" b="1" dirty="0" smtClean="0"/>
                        <a:t>WPD</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Status of Deliverables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Schedule</a:t>
                      </a:r>
                      <a:r>
                        <a:rPr lang="en-US" sz="2000" b="1" kern="1200" baseline="0" dirty="0" smtClean="0">
                          <a:solidFill>
                            <a:schemeClr val="tx1"/>
                          </a:solidFill>
                          <a:latin typeface="+mn-lt"/>
                          <a:ea typeface="+mn-ea"/>
                          <a:cs typeface="+mn-cs"/>
                        </a:rPr>
                        <a:t> Progress</a:t>
                      </a:r>
                    </a:p>
                    <a:p>
                      <a:pPr marL="173038" indent="-173038">
                        <a:buFont typeface="Arial" panose="020B0604020202020204" pitchFamily="34" charset="0"/>
                        <a:buChar char="•"/>
                      </a:pPr>
                      <a:r>
                        <a:rPr lang="en-US" sz="2000" b="1" kern="1200" baseline="0" dirty="0" smtClean="0">
                          <a:solidFill>
                            <a:schemeClr val="tx1"/>
                          </a:solidFill>
                          <a:latin typeface="+mn-lt"/>
                          <a:ea typeface="+mn-ea"/>
                          <a:cs typeface="+mn-cs"/>
                        </a:rPr>
                        <a:t>Costs incurred</a:t>
                      </a:r>
                      <a:endParaRPr lang="en-US" sz="2000" b="1" kern="1200" dirty="0" smtClean="0">
                        <a:solidFill>
                          <a:schemeClr val="tx1"/>
                        </a:solidFill>
                        <a:latin typeface="+mn-lt"/>
                        <a:ea typeface="+mn-ea"/>
                        <a:cs typeface="+mn-cs"/>
                      </a:endParaRPr>
                    </a:p>
                  </a:txBody>
                  <a:tcPr marT="91440" marB="91440"/>
                </a:tc>
              </a:tr>
            </a:tbl>
          </a:graphicData>
        </a:graphic>
      </p:graphicFrame>
      <p:graphicFrame>
        <p:nvGraphicFramePr>
          <p:cNvPr id="7" name="Table 6"/>
          <p:cNvGraphicFramePr>
            <a:graphicFrameLocks noGrp="1"/>
          </p:cNvGraphicFramePr>
          <p:nvPr>
            <p:extLst/>
          </p:nvPr>
        </p:nvGraphicFramePr>
        <p:xfrm>
          <a:off x="228600" y="3066424"/>
          <a:ext cx="8686800" cy="792480"/>
        </p:xfrm>
        <a:graphic>
          <a:graphicData uri="http://schemas.openxmlformats.org/drawingml/2006/table">
            <a:tbl>
              <a:tblPr firstRow="1" bandRow="1">
                <a:tableStyleId>{5940675A-B579-460E-94D1-54222C63F5DA}</a:tableStyleId>
              </a:tblPr>
              <a:tblGrid>
                <a:gridCol w="2133600"/>
                <a:gridCol w="6553200"/>
              </a:tblGrid>
              <a:tr h="729343">
                <a:tc>
                  <a:txBody>
                    <a:bodyPr/>
                    <a:lstStyle/>
                    <a:p>
                      <a:r>
                        <a:rPr lang="en-US" sz="2000" b="1" dirty="0" smtClean="0"/>
                        <a:t>WPR</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EV Data (including Forecasting</a:t>
                      </a:r>
                      <a:r>
                        <a:rPr lang="en-US" sz="2000" b="1" kern="1200" baseline="0" dirty="0" smtClean="0">
                          <a:solidFill>
                            <a:schemeClr val="tx1"/>
                          </a:solidFill>
                          <a:latin typeface="+mn-lt"/>
                          <a:ea typeface="+mn-ea"/>
                          <a:cs typeface="+mn-cs"/>
                        </a:rPr>
                        <a:t> Data)</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Variance Analysis</a:t>
                      </a:r>
                    </a:p>
                  </a:txBody>
                  <a:tcPr marT="91440" marB="91440"/>
                </a:tc>
              </a:tr>
            </a:tbl>
          </a:graphicData>
        </a:graphic>
      </p:graphicFrame>
      <p:graphicFrame>
        <p:nvGraphicFramePr>
          <p:cNvPr id="8" name="Table 7"/>
          <p:cNvGraphicFramePr>
            <a:graphicFrameLocks noGrp="1"/>
          </p:cNvGraphicFramePr>
          <p:nvPr>
            <p:extLst/>
          </p:nvPr>
        </p:nvGraphicFramePr>
        <p:xfrm>
          <a:off x="228600" y="3852536"/>
          <a:ext cx="8686800" cy="1584960"/>
        </p:xfrm>
        <a:graphic>
          <a:graphicData uri="http://schemas.openxmlformats.org/drawingml/2006/table">
            <a:tbl>
              <a:tblPr firstRow="1" bandRow="1">
                <a:tableStyleId>{5940675A-B579-460E-94D1-54222C63F5DA}</a:tableStyleId>
              </a:tblPr>
              <a:tblGrid>
                <a:gridCol w="2133600"/>
                <a:gridCol w="2209800"/>
                <a:gridCol w="2095500"/>
                <a:gridCol w="2247900"/>
              </a:tblGrid>
              <a:tr h="335280">
                <a:tc rowSpan="2">
                  <a:txBody>
                    <a:bodyPr/>
                    <a:lstStyle/>
                    <a:p>
                      <a:r>
                        <a:rPr lang="en-US" sz="2000" b="1" kern="1200" dirty="0" smtClean="0">
                          <a:solidFill>
                            <a:schemeClr val="tx1"/>
                          </a:solidFill>
                          <a:latin typeface="+mn-lt"/>
                          <a:ea typeface="+mn-ea"/>
                          <a:cs typeface="+mn-cs"/>
                        </a:rPr>
                        <a:t>Risk Register</a:t>
                      </a:r>
                      <a:endParaRPr lang="en-US" sz="2000" b="1" kern="1200" dirty="0">
                        <a:solidFill>
                          <a:schemeClr val="tx1"/>
                        </a:solidFill>
                        <a:latin typeface="+mn-lt"/>
                        <a:ea typeface="+mn-ea"/>
                        <a:cs typeface="+mn-cs"/>
                      </a:endParaRPr>
                    </a:p>
                  </a:txBody>
                  <a:tcPr marT="91440" marB="91440"/>
                </a:tc>
                <a:tc gridSpan="3">
                  <a:txBody>
                    <a:bodyPr/>
                    <a:lstStyle/>
                    <a:p>
                      <a:r>
                        <a:rPr lang="en-US" sz="2000" b="1" kern="1200" dirty="0" smtClean="0">
                          <a:solidFill>
                            <a:schemeClr val="tx1"/>
                          </a:solidFill>
                          <a:latin typeface="+mn-lt"/>
                          <a:ea typeface="+mn-ea"/>
                          <a:cs typeface="+mn-cs"/>
                        </a:rPr>
                        <a:t>Key inputs for Risks monitoring &amp; control:</a:t>
                      </a:r>
                      <a:endParaRPr lang="en-US" sz="2000" b="1" kern="1200" dirty="0">
                        <a:solidFill>
                          <a:schemeClr val="tx1"/>
                        </a:solidFill>
                        <a:latin typeface="+mn-lt"/>
                        <a:ea typeface="+mn-ea"/>
                        <a:cs typeface="+mn-cs"/>
                      </a:endParaRPr>
                    </a:p>
                  </a:txBody>
                  <a:tcPr marT="91440" marB="91440">
                    <a:lnB w="12700" cap="flat" cmpd="sng" algn="ctr">
                      <a:noFill/>
                      <a:prstDash val="solid"/>
                      <a:round/>
                      <a:headEnd type="none" w="med" len="med"/>
                      <a:tailEnd type="none" w="med" len="med"/>
                    </a:lnB>
                  </a:tcPr>
                </a:tc>
                <a:tc hMerge="1">
                  <a:txBody>
                    <a:bodyPr/>
                    <a:lstStyle/>
                    <a:p>
                      <a:endParaRPr lang="en-US" dirty="0"/>
                    </a:p>
                  </a:txBody>
                  <a:tcPr marT="91440" marB="91440"/>
                </a:tc>
                <a:tc hMerge="1">
                  <a:txBody>
                    <a:bodyPr/>
                    <a:lstStyle/>
                    <a:p>
                      <a:endParaRPr lang="en-US"/>
                    </a:p>
                  </a:txBody>
                  <a:tcPr/>
                </a:tc>
              </a:tr>
              <a:tr h="990600">
                <a:tc vMerge="1">
                  <a:txBody>
                    <a:bodyPr/>
                    <a:lstStyle/>
                    <a:p>
                      <a:endParaRPr lang="en-US"/>
                    </a:p>
                  </a:txBody>
                  <a:tcPr/>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Identified Risks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Watch</a:t>
                      </a:r>
                      <a:r>
                        <a:rPr lang="en-US" sz="2000" b="1" kern="1200" baseline="0" dirty="0" smtClean="0">
                          <a:solidFill>
                            <a:schemeClr val="tx1"/>
                          </a:solidFill>
                          <a:latin typeface="+mn-lt"/>
                          <a:ea typeface="+mn-ea"/>
                          <a:cs typeface="+mn-cs"/>
                        </a:rPr>
                        <a:t> List</a:t>
                      </a:r>
                    </a:p>
                    <a:p>
                      <a:pPr marL="173038" marR="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baseline="0" dirty="0" smtClean="0">
                          <a:solidFill>
                            <a:schemeClr val="tx1"/>
                          </a:solidFill>
                          <a:latin typeface="+mn-lt"/>
                          <a:ea typeface="+mn-ea"/>
                          <a:cs typeface="+mn-cs"/>
                        </a:rPr>
                        <a:t>Risk Responses</a:t>
                      </a:r>
                      <a:endParaRPr lang="en-US" sz="2000" b="1" kern="1200" dirty="0" smtClean="0">
                        <a:solidFill>
                          <a:schemeClr val="tx1"/>
                        </a:solidFill>
                        <a:latin typeface="+mn-lt"/>
                        <a:ea typeface="+mn-ea"/>
                        <a:cs typeface="+mn-cs"/>
                      </a:endParaRPr>
                    </a:p>
                  </a:txBody>
                  <a:tcPr marT="91440" marB="91440">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173038" indent="-173038" algn="l" defTabSz="914400" rtl="0" eaLnBrk="1" latinLnBrk="0" hangingPunct="1">
                        <a:buFont typeface="Arial" panose="020B0604020202020204" pitchFamily="34" charset="0"/>
                        <a:buChar char="•"/>
                      </a:pPr>
                      <a:r>
                        <a:rPr lang="en-US" sz="2000" b="1" kern="1200" dirty="0" smtClean="0">
                          <a:solidFill>
                            <a:schemeClr val="tx1"/>
                          </a:solidFill>
                          <a:latin typeface="+mn-lt"/>
                          <a:ea typeface="+mn-ea"/>
                          <a:cs typeface="+mn-cs"/>
                        </a:rPr>
                        <a:t>Residual Risks</a:t>
                      </a:r>
                    </a:p>
                    <a:p>
                      <a:pPr marL="173038" indent="-173038" algn="l" defTabSz="914400" rtl="0" eaLnBrk="1" latinLnBrk="0" hangingPunct="1">
                        <a:buFont typeface="Arial" panose="020B0604020202020204" pitchFamily="34" charset="0"/>
                        <a:buChar char="•"/>
                      </a:pPr>
                      <a:r>
                        <a:rPr lang="en-US" sz="2000" b="1" kern="1200" dirty="0" smtClean="0">
                          <a:solidFill>
                            <a:schemeClr val="tx1"/>
                          </a:solidFill>
                          <a:latin typeface="+mn-lt"/>
                          <a:ea typeface="+mn-ea"/>
                          <a:cs typeface="+mn-cs"/>
                        </a:rPr>
                        <a:t>Risk</a:t>
                      </a:r>
                      <a:r>
                        <a:rPr lang="en-US" sz="2000" b="1" kern="1200" baseline="0" dirty="0" smtClean="0">
                          <a:solidFill>
                            <a:schemeClr val="tx1"/>
                          </a:solidFill>
                          <a:latin typeface="+mn-lt"/>
                          <a:ea typeface="+mn-ea"/>
                          <a:cs typeface="+mn-cs"/>
                        </a:rPr>
                        <a:t> Owners</a:t>
                      </a:r>
                    </a:p>
                    <a:p>
                      <a:pPr marL="173038" indent="-173038" algn="l" defTabSz="914400" rtl="0" eaLnBrk="1" latinLnBrk="0" hangingPunct="1">
                        <a:buFont typeface="Arial" panose="020B0604020202020204" pitchFamily="34" charset="0"/>
                        <a:buChar char="•"/>
                      </a:pPr>
                      <a:r>
                        <a:rPr lang="en-US" sz="2000" b="1" kern="1200" baseline="0" dirty="0" smtClean="0">
                          <a:solidFill>
                            <a:schemeClr val="tx1"/>
                          </a:solidFill>
                          <a:latin typeface="+mn-lt"/>
                          <a:ea typeface="+mn-ea"/>
                          <a:cs typeface="+mn-cs"/>
                        </a:rPr>
                        <a:t>Risk Trigger</a:t>
                      </a:r>
                      <a:endParaRPr lang="en-US" sz="2000" b="1" kern="1200" dirty="0" smtClean="0">
                        <a:solidFill>
                          <a:schemeClr val="tx1"/>
                        </a:solidFill>
                        <a:latin typeface="+mn-lt"/>
                        <a:ea typeface="+mn-ea"/>
                        <a:cs typeface="+mn-cs"/>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173038" indent="-173038" algn="l" defTabSz="914400" rtl="0" eaLnBrk="1" latinLnBrk="0" hangingPunct="1">
                        <a:buFont typeface="Arial" panose="020B0604020202020204" pitchFamily="34" charset="0"/>
                        <a:buChar char="•"/>
                      </a:pPr>
                      <a:r>
                        <a:rPr lang="en-US" sz="2000" b="1" kern="1200" dirty="0" smtClean="0">
                          <a:solidFill>
                            <a:schemeClr val="tx1"/>
                          </a:solidFill>
                          <a:latin typeface="+mn-lt"/>
                          <a:ea typeface="+mn-ea"/>
                          <a:cs typeface="+mn-cs"/>
                        </a:rPr>
                        <a:t>Contingency Reserves (Time &amp; Cost)</a:t>
                      </a:r>
                    </a:p>
                  </a:txBody>
                  <a:tcPr marT="91440" marB="91440">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r>
            </a:tbl>
          </a:graphicData>
        </a:graphic>
      </p:graphicFrame>
      <p:sp>
        <p:nvSpPr>
          <p:cNvPr id="9"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458286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Risks </a:t>
            </a:r>
            <a:r>
              <a:rPr lang="en-US" sz="3200" b="1" dirty="0">
                <a:solidFill>
                  <a:srgbClr val="FF0000"/>
                </a:solidFill>
                <a:effectLst>
                  <a:outerShdw blurRad="38100" dist="38100" dir="2700000" algn="tl">
                    <a:srgbClr val="000000">
                      <a:alpha val="43137"/>
                    </a:srgbClr>
                  </a:outerShdw>
                </a:effectLst>
              </a:rPr>
              <a:t>Outputs … </a:t>
            </a:r>
            <a:r>
              <a:rPr lang="en-US" sz="3200" b="1" dirty="0" smtClean="0">
                <a:solidFill>
                  <a:srgbClr val="FF0000"/>
                </a:solidFill>
                <a:effectLst>
                  <a:outerShdw blurRad="38100" dist="38100" dir="2700000" algn="tl">
                    <a:srgbClr val="000000">
                      <a:alpha val="43137"/>
                    </a:srgbClr>
                  </a:outerShdw>
                </a:effectLst>
              </a:rPr>
              <a:t>1/2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11</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85801"/>
          <a:ext cx="8686800" cy="1889760"/>
        </p:xfrm>
        <a:graphic>
          <a:graphicData uri="http://schemas.openxmlformats.org/drawingml/2006/table">
            <a:tbl>
              <a:tblPr firstRow="1" bandRow="1">
                <a:tableStyleId>{5940675A-B579-460E-94D1-54222C63F5DA}</a:tableStyleId>
              </a:tblPr>
              <a:tblGrid>
                <a:gridCol w="2133600"/>
                <a:gridCol w="6553200"/>
              </a:tblGrid>
              <a:tr h="484264">
                <a:tc>
                  <a:txBody>
                    <a:bodyPr/>
                    <a:lstStyle/>
                    <a:p>
                      <a:r>
                        <a:rPr lang="en-US" sz="2000" b="1" dirty="0" smtClean="0"/>
                        <a:t>Output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392258">
                <a:tc>
                  <a:txBody>
                    <a:bodyPr/>
                    <a:lstStyle/>
                    <a:p>
                      <a:r>
                        <a:rPr lang="en-US" sz="2000" b="1" dirty="0" smtClean="0"/>
                        <a:t>WPI</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Results</a:t>
                      </a:r>
                      <a:r>
                        <a:rPr lang="en-US" sz="2000" b="1" kern="1200" baseline="0" dirty="0" smtClean="0">
                          <a:solidFill>
                            <a:schemeClr val="tx1"/>
                          </a:solidFill>
                          <a:latin typeface="+mn-lt"/>
                          <a:ea typeface="+mn-ea"/>
                          <a:cs typeface="+mn-cs"/>
                        </a:rPr>
                        <a:t> of </a:t>
                      </a:r>
                      <a:r>
                        <a:rPr lang="en-US" sz="2000" b="1" i="1" kern="1200" baseline="0" dirty="0" smtClean="0">
                          <a:solidFill>
                            <a:schemeClr val="tx1"/>
                          </a:solidFill>
                          <a:latin typeface="+mn-lt"/>
                          <a:ea typeface="+mn-ea"/>
                          <a:cs typeface="+mn-cs"/>
                        </a:rPr>
                        <a:t>Risk Audits</a:t>
                      </a:r>
                    </a:p>
                    <a:p>
                      <a:pPr marL="173038" indent="-173038">
                        <a:buFont typeface="Arial" panose="020B0604020202020204" pitchFamily="34" charset="0"/>
                        <a:buChar char="•"/>
                      </a:pPr>
                      <a:r>
                        <a:rPr lang="en-US" sz="2000" b="1" i="0" kern="1200" baseline="0" dirty="0" smtClean="0">
                          <a:solidFill>
                            <a:schemeClr val="tx1"/>
                          </a:solidFill>
                          <a:latin typeface="+mn-lt"/>
                          <a:ea typeface="+mn-ea"/>
                          <a:cs typeface="+mn-cs"/>
                        </a:rPr>
                        <a:t>Status of risks (possibility of their closure now or in near future)</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Assessment of Risks</a:t>
                      </a:r>
                    </a:p>
                  </a:txBody>
                  <a:tcPr marT="91440" marB="91440"/>
                </a:tc>
              </a:tr>
            </a:tbl>
          </a:graphicData>
        </a:graphic>
      </p:graphicFrame>
      <p:graphicFrame>
        <p:nvGraphicFramePr>
          <p:cNvPr id="7" name="Table 6"/>
          <p:cNvGraphicFramePr>
            <a:graphicFrameLocks noGrp="1"/>
          </p:cNvGraphicFramePr>
          <p:nvPr>
            <p:extLst/>
          </p:nvPr>
        </p:nvGraphicFramePr>
        <p:xfrm>
          <a:off x="228600" y="2573968"/>
          <a:ext cx="8686800" cy="792480"/>
        </p:xfrm>
        <a:graphic>
          <a:graphicData uri="http://schemas.openxmlformats.org/drawingml/2006/table">
            <a:tbl>
              <a:tblPr firstRow="1" bandRow="1">
                <a:tableStyleId>{5940675A-B579-460E-94D1-54222C63F5DA}</a:tableStyleId>
              </a:tblPr>
              <a:tblGrid>
                <a:gridCol w="2133600"/>
                <a:gridCol w="6553200"/>
              </a:tblGrid>
              <a:tr h="786928">
                <a:tc>
                  <a:txBody>
                    <a:bodyPr/>
                    <a:lstStyle/>
                    <a:p>
                      <a:r>
                        <a:rPr lang="en-US" sz="2000" b="1" dirty="0" smtClean="0"/>
                        <a:t>Change</a:t>
                      </a:r>
                      <a:r>
                        <a:rPr lang="en-US" sz="2000" b="1" baseline="0" dirty="0" smtClean="0"/>
                        <a:t> Request</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Corrective Actions </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Workarounds</a:t>
                      </a:r>
                    </a:p>
                  </a:txBody>
                  <a:tcPr marT="91440" marB="91440"/>
                </a:tc>
              </a:tr>
            </a:tbl>
          </a:graphicData>
        </a:graphic>
      </p:graphicFrame>
      <p:graphicFrame>
        <p:nvGraphicFramePr>
          <p:cNvPr id="8" name="Table 7"/>
          <p:cNvGraphicFramePr>
            <a:graphicFrameLocks noGrp="1"/>
          </p:cNvGraphicFramePr>
          <p:nvPr>
            <p:extLst/>
          </p:nvPr>
        </p:nvGraphicFramePr>
        <p:xfrm>
          <a:off x="228600" y="3369864"/>
          <a:ext cx="8686800" cy="548640"/>
        </p:xfrm>
        <a:graphic>
          <a:graphicData uri="http://schemas.openxmlformats.org/drawingml/2006/table">
            <a:tbl>
              <a:tblPr firstRow="1" bandRow="1">
                <a:tableStyleId>{5940675A-B579-460E-94D1-54222C63F5DA}</a:tableStyleId>
              </a:tblPr>
              <a:tblGrid>
                <a:gridCol w="2133600"/>
                <a:gridCol w="6553200"/>
              </a:tblGrid>
              <a:tr h="548640">
                <a:tc>
                  <a:txBody>
                    <a:bodyPr/>
                    <a:lstStyle/>
                    <a:p>
                      <a:r>
                        <a:rPr lang="en-US" sz="2000" b="1" dirty="0" smtClean="0"/>
                        <a:t>Residual</a:t>
                      </a:r>
                      <a:r>
                        <a:rPr lang="en-US" sz="2000" b="1" baseline="0" dirty="0" smtClean="0"/>
                        <a:t> Risks</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Risk remaining after the application of the </a:t>
                      </a:r>
                      <a:r>
                        <a:rPr lang="en-US" sz="2000" b="1" i="1" kern="1200" dirty="0" smtClean="0">
                          <a:solidFill>
                            <a:schemeClr val="tx1"/>
                          </a:solidFill>
                          <a:latin typeface="+mn-lt"/>
                          <a:ea typeface="+mn-ea"/>
                          <a:cs typeface="+mn-cs"/>
                        </a:rPr>
                        <a:t>Risk Response </a:t>
                      </a:r>
                      <a:endParaRPr lang="en-US" sz="2000" b="1" kern="1200" dirty="0" smtClean="0">
                        <a:solidFill>
                          <a:schemeClr val="tx1"/>
                        </a:solidFill>
                        <a:latin typeface="+mn-lt"/>
                        <a:ea typeface="+mn-ea"/>
                        <a:cs typeface="+mn-cs"/>
                      </a:endParaRPr>
                    </a:p>
                  </a:txBody>
                  <a:tcPr marT="91440" marB="91440"/>
                </a:tc>
              </a:tr>
            </a:tbl>
          </a:graphicData>
        </a:graphic>
      </p:graphicFrame>
      <p:graphicFrame>
        <p:nvGraphicFramePr>
          <p:cNvPr id="10" name="Table 9"/>
          <p:cNvGraphicFramePr>
            <a:graphicFrameLocks noGrp="1"/>
          </p:cNvGraphicFramePr>
          <p:nvPr>
            <p:extLst/>
          </p:nvPr>
        </p:nvGraphicFramePr>
        <p:xfrm>
          <a:off x="228600" y="3915088"/>
          <a:ext cx="8686800" cy="792480"/>
        </p:xfrm>
        <a:graphic>
          <a:graphicData uri="http://schemas.openxmlformats.org/drawingml/2006/table">
            <a:tbl>
              <a:tblPr firstRow="1" bandRow="1">
                <a:tableStyleId>{5940675A-B579-460E-94D1-54222C63F5DA}</a:tableStyleId>
              </a:tblPr>
              <a:tblGrid>
                <a:gridCol w="2133600"/>
                <a:gridCol w="6553200"/>
              </a:tblGrid>
              <a:tr h="786928">
                <a:tc>
                  <a:txBody>
                    <a:bodyPr/>
                    <a:lstStyle/>
                    <a:p>
                      <a:r>
                        <a:rPr lang="en-US" sz="2000" b="1" dirty="0" smtClean="0"/>
                        <a:t>New Risks</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Risks not previously</a:t>
                      </a:r>
                      <a:r>
                        <a:rPr lang="en-US" sz="2000" b="1" kern="1200" baseline="0" dirty="0" smtClean="0">
                          <a:solidFill>
                            <a:schemeClr val="tx1"/>
                          </a:solidFill>
                          <a:latin typeface="+mn-lt"/>
                          <a:ea typeface="+mn-ea"/>
                          <a:cs typeface="+mn-cs"/>
                        </a:rPr>
                        <a:t> identified and hence not in the </a:t>
                      </a:r>
                      <a:r>
                        <a:rPr lang="en-US" sz="2000" b="1" i="1" kern="1200" baseline="0" dirty="0" smtClean="0">
                          <a:solidFill>
                            <a:schemeClr val="tx1"/>
                          </a:solidFill>
                          <a:latin typeface="+mn-lt"/>
                          <a:ea typeface="+mn-ea"/>
                          <a:cs typeface="+mn-cs"/>
                        </a:rPr>
                        <a:t>Risk Register</a:t>
                      </a:r>
                      <a:endParaRPr lang="en-US" sz="2000" b="1" kern="1200" dirty="0" smtClean="0">
                        <a:solidFill>
                          <a:schemeClr val="tx1"/>
                        </a:solidFill>
                        <a:latin typeface="+mn-lt"/>
                        <a:ea typeface="+mn-ea"/>
                        <a:cs typeface="+mn-cs"/>
                      </a:endParaRPr>
                    </a:p>
                  </a:txBody>
                  <a:tcPr marT="91440" marB="91440"/>
                </a:tc>
              </a:tr>
            </a:tbl>
          </a:graphicData>
        </a:graphic>
      </p:graphicFrame>
      <p:sp>
        <p:nvSpPr>
          <p:cNvPr id="11" name="Right Brace 10"/>
          <p:cNvSpPr/>
          <p:nvPr/>
        </p:nvSpPr>
        <p:spPr>
          <a:xfrm>
            <a:off x="8443785" y="1217142"/>
            <a:ext cx="306324" cy="1295400"/>
          </a:xfrm>
          <a:prstGeom prst="rightBrace">
            <a:avLst>
              <a:gd name="adj1" fmla="val 46655"/>
              <a:gd name="adj2" fmla="val 50000"/>
            </a:avLst>
          </a:prstGeom>
          <a:ln w="285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12" name="Elbow Connector 11"/>
          <p:cNvCxnSpPr>
            <a:stCxn id="11" idx="1"/>
          </p:cNvCxnSpPr>
          <p:nvPr/>
        </p:nvCxnSpPr>
        <p:spPr>
          <a:xfrm rot="10800000" flipV="1">
            <a:off x="5029201" y="1864842"/>
            <a:ext cx="3720908" cy="3088158"/>
          </a:xfrm>
          <a:prstGeom prst="bentConnector3">
            <a:avLst>
              <a:gd name="adj1" fmla="val -7119"/>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3" name="Table 12"/>
          <p:cNvGraphicFramePr>
            <a:graphicFrameLocks noGrp="1"/>
          </p:cNvGraphicFramePr>
          <p:nvPr>
            <p:extLst/>
          </p:nvPr>
        </p:nvGraphicFramePr>
        <p:xfrm>
          <a:off x="228600" y="4705296"/>
          <a:ext cx="8686800" cy="2011680"/>
        </p:xfrm>
        <a:graphic>
          <a:graphicData uri="http://schemas.openxmlformats.org/drawingml/2006/table">
            <a:tbl>
              <a:tblPr firstRow="1" bandRow="1">
                <a:tableStyleId>{5940675A-B579-460E-94D1-54222C63F5DA}</a:tableStyleId>
              </a:tblPr>
              <a:tblGrid>
                <a:gridCol w="2133600"/>
                <a:gridCol w="6553200"/>
              </a:tblGrid>
              <a:tr h="1997588">
                <a:tc>
                  <a:txBody>
                    <a:bodyPr/>
                    <a:lstStyle/>
                    <a:p>
                      <a:r>
                        <a:rPr lang="en-US" sz="2000" b="1" dirty="0" smtClean="0"/>
                        <a:t>Risk Register</a:t>
                      </a:r>
                      <a:r>
                        <a:rPr lang="en-US" sz="2000" b="1" baseline="0" dirty="0" smtClean="0"/>
                        <a:t> Updates</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Contents of the WPIs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Results</a:t>
                      </a:r>
                      <a:r>
                        <a:rPr lang="en-US" sz="2000" b="1" kern="1200" baseline="0" dirty="0" smtClean="0">
                          <a:solidFill>
                            <a:schemeClr val="tx1"/>
                          </a:solidFill>
                          <a:latin typeface="+mn-lt"/>
                          <a:ea typeface="+mn-ea"/>
                          <a:cs typeface="+mn-cs"/>
                        </a:rPr>
                        <a:t> of implemented risk responses</a:t>
                      </a:r>
                    </a:p>
                    <a:p>
                      <a:pPr marL="173038" indent="-173038">
                        <a:buFont typeface="Arial" panose="020B0604020202020204" pitchFamily="34" charset="0"/>
                        <a:buChar char="•"/>
                      </a:pPr>
                      <a:r>
                        <a:rPr lang="en-US" sz="2000" b="1" kern="1200" baseline="0" dirty="0" smtClean="0">
                          <a:solidFill>
                            <a:schemeClr val="tx1"/>
                          </a:solidFill>
                          <a:latin typeface="+mn-lt"/>
                          <a:ea typeface="+mn-ea"/>
                          <a:cs typeface="+mn-cs"/>
                        </a:rPr>
                        <a:t>Residual Risk</a:t>
                      </a:r>
                    </a:p>
                    <a:p>
                      <a:pPr marL="173038" indent="-173038">
                        <a:buFont typeface="Arial" panose="020B0604020202020204" pitchFamily="34" charset="0"/>
                        <a:buChar char="•"/>
                      </a:pPr>
                      <a:r>
                        <a:rPr lang="en-US" sz="2000" b="1" kern="1200" baseline="0" dirty="0" smtClean="0">
                          <a:solidFill>
                            <a:schemeClr val="tx1"/>
                          </a:solidFill>
                          <a:latin typeface="+mn-lt"/>
                          <a:ea typeface="+mn-ea"/>
                          <a:cs typeface="+mn-cs"/>
                        </a:rPr>
                        <a:t>New Risks</a:t>
                      </a:r>
                    </a:p>
                    <a:p>
                      <a:pPr marL="173038" indent="-173038">
                        <a:buFont typeface="Arial" panose="020B0604020202020204" pitchFamily="34" charset="0"/>
                        <a:buChar char="•"/>
                      </a:pPr>
                      <a:r>
                        <a:rPr lang="en-US" sz="2000" b="1" kern="1200" baseline="0" dirty="0" smtClean="0">
                          <a:solidFill>
                            <a:schemeClr val="tx1"/>
                          </a:solidFill>
                          <a:latin typeface="+mn-lt"/>
                          <a:ea typeface="+mn-ea"/>
                          <a:cs typeface="+mn-cs"/>
                        </a:rPr>
                        <a:t>Closing of risks no longer applicable</a:t>
                      </a:r>
                    </a:p>
                    <a:p>
                      <a:pPr marL="173038" indent="-173038">
                        <a:buFont typeface="Arial" panose="020B0604020202020204" pitchFamily="34" charset="0"/>
                        <a:buChar char="•"/>
                      </a:pPr>
                      <a:r>
                        <a:rPr lang="en-US" sz="2000" b="1" kern="1200" baseline="0" dirty="0" smtClean="0">
                          <a:solidFill>
                            <a:schemeClr val="tx1"/>
                          </a:solidFill>
                          <a:latin typeface="+mn-lt"/>
                          <a:ea typeface="+mn-ea"/>
                          <a:cs typeface="+mn-cs"/>
                        </a:rPr>
                        <a:t>Details of what happened when risks occurred</a:t>
                      </a:r>
                    </a:p>
                  </a:txBody>
                  <a:tcPr marT="91440" marB="91440"/>
                </a:tc>
              </a:tr>
            </a:tbl>
          </a:graphicData>
        </a:graphic>
      </p:graphicFrame>
      <p:sp>
        <p:nvSpPr>
          <p:cNvPr id="14"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670181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500"/>
                            </p:stCondLst>
                            <p:childTnLst>
                              <p:par>
                                <p:cTn id="29" presetID="22" presetClass="entr" presetSubtype="2"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t>
            </a:r>
            <a:r>
              <a:rPr lang="en-US" sz="3200" b="1" dirty="0">
                <a:solidFill>
                  <a:srgbClr val="FF0000"/>
                </a:solidFill>
                <a:effectLst>
                  <a:outerShdw blurRad="38100" dist="38100" dir="2700000" algn="tl">
                    <a:srgbClr val="000000">
                      <a:alpha val="43137"/>
                    </a:srgbClr>
                  </a:outerShdw>
                </a:effectLst>
              </a:rPr>
              <a:t>&amp; Control </a:t>
            </a:r>
            <a:r>
              <a:rPr lang="en-US" sz="3200" b="1" dirty="0" smtClean="0">
                <a:solidFill>
                  <a:srgbClr val="FF0000"/>
                </a:solidFill>
                <a:effectLst>
                  <a:outerShdw blurRad="38100" dist="38100" dir="2700000" algn="tl">
                    <a:srgbClr val="000000">
                      <a:alpha val="43137"/>
                    </a:srgbClr>
                  </a:outerShdw>
                </a:effectLst>
              </a:rPr>
              <a:t>Risks Outputs … 2/2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12</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85800"/>
          <a:ext cx="8686800" cy="1584960"/>
        </p:xfrm>
        <a:graphic>
          <a:graphicData uri="http://schemas.openxmlformats.org/drawingml/2006/table">
            <a:tbl>
              <a:tblPr firstRow="1" bandRow="1">
                <a:tableStyleId>{5940675A-B579-460E-94D1-54222C63F5DA}</a:tableStyleId>
              </a:tblPr>
              <a:tblGrid>
                <a:gridCol w="2133600"/>
                <a:gridCol w="6553200"/>
              </a:tblGrid>
              <a:tr h="457200">
                <a:tc>
                  <a:txBody>
                    <a:bodyPr/>
                    <a:lstStyle/>
                    <a:p>
                      <a:r>
                        <a:rPr lang="en-US" sz="2000" b="1" dirty="0" smtClean="0"/>
                        <a:t>Output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457200">
                <a:tc>
                  <a:txBody>
                    <a:bodyPr/>
                    <a:lstStyle/>
                    <a:p>
                      <a:r>
                        <a:rPr lang="en-US" sz="2000" b="1" dirty="0" smtClean="0"/>
                        <a:t>Project</a:t>
                      </a:r>
                      <a:r>
                        <a:rPr lang="en-US" sz="2000" b="1" baseline="0" dirty="0" smtClean="0"/>
                        <a:t> Management Plan Updates</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Updates resulting from approved </a:t>
                      </a:r>
                      <a:r>
                        <a:rPr lang="en-US" sz="2000" b="1" i="1" kern="1200" dirty="0" smtClean="0">
                          <a:solidFill>
                            <a:schemeClr val="tx1"/>
                          </a:solidFill>
                          <a:latin typeface="+mn-lt"/>
                          <a:ea typeface="+mn-ea"/>
                          <a:cs typeface="+mn-cs"/>
                        </a:rPr>
                        <a:t>Change Requests</a:t>
                      </a:r>
                      <a:endParaRPr lang="en-US" sz="2000" b="1" dirty="0"/>
                    </a:p>
                  </a:txBody>
                  <a:tcPr marT="91440" marB="91440"/>
                </a:tc>
              </a:tr>
            </a:tbl>
          </a:graphicData>
        </a:graphic>
      </p:graphicFrame>
      <p:graphicFrame>
        <p:nvGraphicFramePr>
          <p:cNvPr id="5" name="Table 4"/>
          <p:cNvGraphicFramePr>
            <a:graphicFrameLocks noGrp="1"/>
          </p:cNvGraphicFramePr>
          <p:nvPr>
            <p:extLst/>
          </p:nvPr>
        </p:nvGraphicFramePr>
        <p:xfrm>
          <a:off x="230872" y="2272352"/>
          <a:ext cx="8686800" cy="1402080"/>
        </p:xfrm>
        <a:graphic>
          <a:graphicData uri="http://schemas.openxmlformats.org/drawingml/2006/table">
            <a:tbl>
              <a:tblPr firstRow="1" bandRow="1">
                <a:tableStyleId>{5940675A-B579-460E-94D1-54222C63F5DA}</a:tableStyleId>
              </a:tblPr>
              <a:tblGrid>
                <a:gridCol w="2133600"/>
                <a:gridCol w="6553200"/>
              </a:tblGrid>
              <a:tr h="472440">
                <a:tc>
                  <a:txBody>
                    <a:bodyPr/>
                    <a:lstStyle/>
                    <a:p>
                      <a:r>
                        <a:rPr lang="en-US" sz="2000" b="1" dirty="0" smtClean="0"/>
                        <a:t>OPA Updates</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Updated with:</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Risks &amp; Risk Responses (appropriate contents</a:t>
                      </a:r>
                      <a:r>
                        <a:rPr lang="en-US" sz="2000" b="1" kern="1200" baseline="0" dirty="0" smtClean="0">
                          <a:solidFill>
                            <a:schemeClr val="tx1"/>
                          </a:solidFill>
                          <a:latin typeface="+mn-lt"/>
                          <a:ea typeface="+mn-ea"/>
                          <a:cs typeface="+mn-cs"/>
                        </a:rPr>
                        <a:t> of </a:t>
                      </a:r>
                      <a:r>
                        <a:rPr lang="en-US" sz="2000" b="1" kern="1200" dirty="0" smtClean="0">
                          <a:solidFill>
                            <a:schemeClr val="tx1"/>
                          </a:solidFill>
                          <a:latin typeface="+mn-lt"/>
                          <a:ea typeface="+mn-ea"/>
                          <a:cs typeface="+mn-cs"/>
                        </a:rPr>
                        <a:t>Risk Register)</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Checklists</a:t>
                      </a:r>
                    </a:p>
                  </a:txBody>
                  <a:tcPr marT="91440" marB="91440"/>
                </a:tc>
              </a:tr>
            </a:tbl>
          </a:graphicData>
        </a:graphic>
      </p:graphicFrame>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647088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Risks – Tools &amp; Techniques … 1/2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13</a:t>
            </a:fld>
            <a:endParaRPr lang="en-US" b="1" dirty="0">
              <a:solidFill>
                <a:prstClr val="black"/>
              </a:solidFill>
            </a:endParaRPr>
          </a:p>
        </p:txBody>
      </p:sp>
      <p:graphicFrame>
        <p:nvGraphicFramePr>
          <p:cNvPr id="19" name="Table 18"/>
          <p:cNvGraphicFramePr>
            <a:graphicFrameLocks noGrp="1"/>
          </p:cNvGraphicFramePr>
          <p:nvPr>
            <p:extLst/>
          </p:nvPr>
        </p:nvGraphicFramePr>
        <p:xfrm>
          <a:off x="76200" y="624016"/>
          <a:ext cx="8991600" cy="2499360"/>
        </p:xfrm>
        <a:graphic>
          <a:graphicData uri="http://schemas.openxmlformats.org/drawingml/2006/table">
            <a:tbl>
              <a:tblPr firstRow="1" bandRow="1">
                <a:tableStyleId>{5940675A-B579-460E-94D1-54222C63F5DA}</a:tableStyleId>
              </a:tblPr>
              <a:tblGrid>
                <a:gridCol w="1971842"/>
                <a:gridCol w="7019758"/>
              </a:tblGrid>
              <a:tr h="484264">
                <a:tc>
                  <a:txBody>
                    <a:bodyPr/>
                    <a:lstStyle/>
                    <a:p>
                      <a:r>
                        <a:rPr lang="en-US" sz="2000" b="1" dirty="0" smtClean="0"/>
                        <a:t>Tools &amp; Techs</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392258">
                <a:tc>
                  <a:txBody>
                    <a:bodyPr/>
                    <a:lstStyle/>
                    <a:p>
                      <a:r>
                        <a:rPr lang="en-US" sz="2000" b="1" dirty="0" smtClean="0"/>
                        <a:t>Risk Reassessments</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Regular</a:t>
                      </a:r>
                      <a:r>
                        <a:rPr lang="en-US" sz="2000" b="1" kern="1200" baseline="0" dirty="0" smtClean="0">
                          <a:solidFill>
                            <a:schemeClr val="tx1"/>
                          </a:solidFill>
                          <a:latin typeface="+mn-lt"/>
                          <a:ea typeface="+mn-ea"/>
                          <a:cs typeface="+mn-cs"/>
                        </a:rPr>
                        <a:t> reassessment of risks involving, or resulting in:</a:t>
                      </a:r>
                      <a:endParaRPr lang="en-US" sz="2000" b="1" i="1" kern="1200" baseline="0" dirty="0" smtClean="0">
                        <a:solidFill>
                          <a:schemeClr val="tx1"/>
                        </a:solidFill>
                        <a:latin typeface="+mn-lt"/>
                        <a:ea typeface="+mn-ea"/>
                        <a:cs typeface="+mn-cs"/>
                      </a:endParaRPr>
                    </a:p>
                    <a:p>
                      <a:pPr marL="173038" indent="-173038">
                        <a:buFont typeface="Arial" panose="020B0604020202020204" pitchFamily="34" charset="0"/>
                        <a:buChar char="•"/>
                      </a:pPr>
                      <a:r>
                        <a:rPr lang="en-US" sz="2000" b="1" i="0" kern="1200" baseline="0" dirty="0" smtClean="0">
                          <a:solidFill>
                            <a:schemeClr val="tx1"/>
                          </a:solidFill>
                          <a:latin typeface="+mn-lt"/>
                          <a:ea typeface="+mn-ea"/>
                          <a:cs typeface="+mn-cs"/>
                        </a:rPr>
                        <a:t>Identification of new risks</a:t>
                      </a:r>
                    </a:p>
                    <a:p>
                      <a:pPr marL="173038" indent="-173038">
                        <a:buFont typeface="Arial" panose="020B0604020202020204" pitchFamily="34" charset="0"/>
                        <a:buChar char="•"/>
                      </a:pPr>
                      <a:r>
                        <a:rPr lang="en-US" sz="2000" b="1" i="0" kern="1200" baseline="0" dirty="0" smtClean="0">
                          <a:solidFill>
                            <a:schemeClr val="tx1"/>
                          </a:solidFill>
                          <a:latin typeface="+mn-lt"/>
                          <a:ea typeface="+mn-ea"/>
                          <a:cs typeface="+mn-cs"/>
                        </a:rPr>
                        <a:t>Additional/iterative qualitative &amp; quantitative analysis of previously identified risks, and/or of new risks</a:t>
                      </a:r>
                    </a:p>
                    <a:p>
                      <a:pPr marL="173038" indent="-173038">
                        <a:buFont typeface="Arial" panose="020B0604020202020204" pitchFamily="34" charset="0"/>
                        <a:buChar char="•"/>
                      </a:pPr>
                      <a:r>
                        <a:rPr lang="en-US" sz="2000" b="1" i="0" kern="1200" baseline="0" dirty="0" smtClean="0">
                          <a:solidFill>
                            <a:schemeClr val="tx1"/>
                          </a:solidFill>
                          <a:latin typeface="+mn-lt"/>
                          <a:ea typeface="+mn-ea"/>
                          <a:cs typeface="+mn-cs"/>
                        </a:rPr>
                        <a:t>Further risk response planning of previously identified risks, and/or of new risks</a:t>
                      </a:r>
                      <a:endParaRPr lang="en-US" sz="2000" b="1" kern="1200" dirty="0" smtClean="0">
                        <a:solidFill>
                          <a:schemeClr val="tx1"/>
                        </a:solidFill>
                        <a:latin typeface="+mn-lt"/>
                        <a:ea typeface="+mn-ea"/>
                        <a:cs typeface="+mn-cs"/>
                      </a:endParaRPr>
                    </a:p>
                  </a:txBody>
                  <a:tcPr marT="91440" marB="91440"/>
                </a:tc>
              </a:tr>
            </a:tbl>
          </a:graphicData>
        </a:graphic>
      </p:graphicFrame>
      <p:graphicFrame>
        <p:nvGraphicFramePr>
          <p:cNvPr id="5" name="Table 4"/>
          <p:cNvGraphicFramePr>
            <a:graphicFrameLocks noGrp="1"/>
          </p:cNvGraphicFramePr>
          <p:nvPr>
            <p:extLst/>
          </p:nvPr>
        </p:nvGraphicFramePr>
        <p:xfrm>
          <a:off x="76200" y="3124200"/>
          <a:ext cx="8991600" cy="2011680"/>
        </p:xfrm>
        <a:graphic>
          <a:graphicData uri="http://schemas.openxmlformats.org/drawingml/2006/table">
            <a:tbl>
              <a:tblPr firstRow="1" bandRow="1">
                <a:tableStyleId>{5940675A-B579-460E-94D1-54222C63F5DA}</a:tableStyleId>
              </a:tblPr>
              <a:tblGrid>
                <a:gridCol w="1971842"/>
                <a:gridCol w="7019758"/>
              </a:tblGrid>
              <a:tr h="786928">
                <a:tc>
                  <a:txBody>
                    <a:bodyPr/>
                    <a:lstStyle/>
                    <a:p>
                      <a:r>
                        <a:rPr lang="en-US" sz="2000" b="1" dirty="0" smtClean="0"/>
                        <a:t>Risk Audits</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Performed</a:t>
                      </a:r>
                      <a:r>
                        <a:rPr lang="en-US" sz="2000" b="1" kern="1200" baseline="0" dirty="0" smtClean="0">
                          <a:solidFill>
                            <a:schemeClr val="tx1"/>
                          </a:solidFill>
                          <a:latin typeface="+mn-lt"/>
                          <a:ea typeface="+mn-ea"/>
                          <a:cs typeface="+mn-cs"/>
                        </a:rPr>
                        <a:t> at a frequency and in a format spelt out in the Risk Management Plan, with the purpose of:</a:t>
                      </a:r>
                      <a:endParaRPr lang="en-US" sz="2000" b="1" kern="1200" dirty="0" smtClean="0">
                        <a:solidFill>
                          <a:schemeClr val="tx1"/>
                        </a:solidFill>
                        <a:latin typeface="+mn-lt"/>
                        <a:ea typeface="+mn-ea"/>
                        <a:cs typeface="+mn-cs"/>
                      </a:endParaRP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Assessing the overall effectiveness</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of risk management processes on</a:t>
                      </a:r>
                      <a:r>
                        <a:rPr lang="en-US" sz="2000" b="1" kern="1200" baseline="0" dirty="0" smtClean="0">
                          <a:solidFill>
                            <a:schemeClr val="tx1"/>
                          </a:solidFill>
                          <a:latin typeface="+mn-lt"/>
                          <a:ea typeface="+mn-ea"/>
                          <a:cs typeface="+mn-cs"/>
                        </a:rPr>
                        <a:t> the project</a:t>
                      </a:r>
                    </a:p>
                    <a:p>
                      <a:pPr marL="173038" indent="-173038">
                        <a:buFont typeface="Arial" panose="020B0604020202020204" pitchFamily="34" charset="0"/>
                        <a:buChar char="•"/>
                      </a:pPr>
                      <a:r>
                        <a:rPr lang="en-US" sz="2000" b="1" kern="1200" baseline="0" dirty="0" smtClean="0">
                          <a:solidFill>
                            <a:schemeClr val="tx1"/>
                          </a:solidFill>
                          <a:latin typeface="+mn-lt"/>
                          <a:ea typeface="+mn-ea"/>
                          <a:cs typeface="+mn-cs"/>
                        </a:rPr>
                        <a:t>Examining the effectiveness of risk responses in dealing with the identified risks and their root causes</a:t>
                      </a:r>
                      <a:endParaRPr lang="en-US" sz="2000" b="1" kern="1200" dirty="0" smtClean="0">
                        <a:solidFill>
                          <a:schemeClr val="tx1"/>
                        </a:solidFill>
                        <a:latin typeface="+mn-lt"/>
                        <a:ea typeface="+mn-ea"/>
                        <a:cs typeface="+mn-cs"/>
                      </a:endParaRPr>
                    </a:p>
                  </a:txBody>
                  <a:tcPr marT="91440" marB="91440"/>
                </a:tc>
              </a:tr>
            </a:tbl>
          </a:graphicData>
        </a:graphic>
      </p:graphicFrame>
      <p:graphicFrame>
        <p:nvGraphicFramePr>
          <p:cNvPr id="6" name="Table 5"/>
          <p:cNvGraphicFramePr>
            <a:graphicFrameLocks noGrp="1"/>
          </p:cNvGraphicFramePr>
          <p:nvPr>
            <p:extLst/>
          </p:nvPr>
        </p:nvGraphicFramePr>
        <p:xfrm>
          <a:off x="76200" y="5137472"/>
          <a:ext cx="8991600" cy="1706880"/>
        </p:xfrm>
        <a:graphic>
          <a:graphicData uri="http://schemas.openxmlformats.org/drawingml/2006/table">
            <a:tbl>
              <a:tblPr firstRow="1" bandRow="1">
                <a:tableStyleId>{5940675A-B579-460E-94D1-54222C63F5DA}</a:tableStyleId>
              </a:tblPr>
              <a:tblGrid>
                <a:gridCol w="1971842"/>
                <a:gridCol w="7019758"/>
              </a:tblGrid>
              <a:tr h="548640">
                <a:tc>
                  <a:txBody>
                    <a:bodyPr/>
                    <a:lstStyle/>
                    <a:p>
                      <a:r>
                        <a:rPr lang="en-US" sz="2000" b="1" dirty="0" smtClean="0"/>
                        <a:t>Workarounds</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Unplanned responses developed to deal with:</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the occurrence of unanticipated events or problems (unknown unknowns) on a project </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the risks that had been accepted because of</a:t>
                      </a:r>
                      <a:r>
                        <a:rPr lang="en-US" sz="2000" b="1" kern="1200" baseline="0" dirty="0" smtClean="0">
                          <a:solidFill>
                            <a:schemeClr val="tx1"/>
                          </a:solidFill>
                          <a:latin typeface="+mn-lt"/>
                          <a:ea typeface="+mn-ea"/>
                          <a:cs typeface="+mn-cs"/>
                        </a:rPr>
                        <a:t> unlikelihood of occurrence and/or minimal impact, but have occurred</a:t>
                      </a:r>
                      <a:endParaRPr lang="en-US" sz="2000" b="1" kern="1200" dirty="0" smtClean="0">
                        <a:solidFill>
                          <a:schemeClr val="tx1"/>
                        </a:solidFill>
                        <a:latin typeface="+mn-lt"/>
                        <a:ea typeface="+mn-ea"/>
                        <a:cs typeface="+mn-cs"/>
                      </a:endParaRPr>
                    </a:p>
                  </a:txBody>
                  <a:tcPr marT="91440" marB="91440"/>
                </a:tc>
              </a:tr>
            </a:tbl>
          </a:graphicData>
        </a:graphic>
      </p:graphicFrame>
      <p:sp>
        <p:nvSpPr>
          <p:cNvPr id="7"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773242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Risks – Tools &amp; Techniques … 2/2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14</a:t>
            </a:fld>
            <a:endParaRPr lang="en-US" b="1" dirty="0">
              <a:solidFill>
                <a:prstClr val="black"/>
              </a:solidFill>
            </a:endParaRPr>
          </a:p>
        </p:txBody>
      </p:sp>
      <p:graphicFrame>
        <p:nvGraphicFramePr>
          <p:cNvPr id="19" name="Table 18"/>
          <p:cNvGraphicFramePr>
            <a:graphicFrameLocks noGrp="1"/>
          </p:cNvGraphicFramePr>
          <p:nvPr>
            <p:extLst/>
          </p:nvPr>
        </p:nvGraphicFramePr>
        <p:xfrm>
          <a:off x="76200" y="624016"/>
          <a:ext cx="8991600" cy="2499360"/>
        </p:xfrm>
        <a:graphic>
          <a:graphicData uri="http://schemas.openxmlformats.org/drawingml/2006/table">
            <a:tbl>
              <a:tblPr firstRow="1" bandRow="1">
                <a:tableStyleId>{5940675A-B579-460E-94D1-54222C63F5DA}</a:tableStyleId>
              </a:tblPr>
              <a:tblGrid>
                <a:gridCol w="1971842"/>
                <a:gridCol w="7019758"/>
              </a:tblGrid>
              <a:tr h="484264">
                <a:tc>
                  <a:txBody>
                    <a:bodyPr/>
                    <a:lstStyle/>
                    <a:p>
                      <a:r>
                        <a:rPr lang="en-US" sz="2000" b="1" dirty="0" smtClean="0"/>
                        <a:t>Tools &amp; Techs</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392258">
                <a:tc>
                  <a:txBody>
                    <a:bodyPr/>
                    <a:lstStyle/>
                    <a:p>
                      <a:r>
                        <a:rPr lang="en-US" sz="2000" b="1" dirty="0" smtClean="0"/>
                        <a:t>Reserve</a:t>
                      </a:r>
                      <a:r>
                        <a:rPr lang="en-US" sz="2000" b="1" baseline="0" dirty="0" smtClean="0"/>
                        <a:t> Analysis</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Throughout execution of the project, some risks may occur with positive or negative impacts on budget or schedule contingency reserves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Reserve analysis checks how much reserve remains and how much might be needed for the amount of risk remaining at any time in the project</a:t>
                      </a:r>
                    </a:p>
                  </a:txBody>
                  <a:tcPr marT="91440" marB="91440"/>
                </a:tc>
              </a:tr>
            </a:tbl>
          </a:graphicData>
        </a:graphic>
      </p:graphicFrame>
      <p:graphicFrame>
        <p:nvGraphicFramePr>
          <p:cNvPr id="5" name="Table 4"/>
          <p:cNvGraphicFramePr>
            <a:graphicFrameLocks noGrp="1"/>
          </p:cNvGraphicFramePr>
          <p:nvPr>
            <p:extLst/>
          </p:nvPr>
        </p:nvGraphicFramePr>
        <p:xfrm>
          <a:off x="76200" y="3128976"/>
          <a:ext cx="8991600" cy="792480"/>
        </p:xfrm>
        <a:graphic>
          <a:graphicData uri="http://schemas.openxmlformats.org/drawingml/2006/table">
            <a:tbl>
              <a:tblPr firstRow="1" bandRow="1">
                <a:tableStyleId>{5940675A-B579-460E-94D1-54222C63F5DA}</a:tableStyleId>
              </a:tblPr>
              <a:tblGrid>
                <a:gridCol w="1971842"/>
                <a:gridCol w="7019758"/>
              </a:tblGrid>
              <a:tr h="786928">
                <a:tc>
                  <a:txBody>
                    <a:bodyPr/>
                    <a:lstStyle/>
                    <a:p>
                      <a:r>
                        <a:rPr lang="en-US" sz="1800" b="1" i="0" u="none" strike="noStrike" kern="1200" baseline="0" dirty="0" smtClean="0">
                          <a:solidFill>
                            <a:schemeClr val="tx1"/>
                          </a:solidFill>
                          <a:latin typeface="+mn-lt"/>
                          <a:ea typeface="+mn-ea"/>
                          <a:cs typeface="+mn-cs"/>
                        </a:rPr>
                        <a:t>Variance and Trend Analysis</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Trends in the project’s execution reviewed using Earned Value Analysis, other methods of project variance and Trend Analysis</a:t>
                      </a:r>
                    </a:p>
                  </a:txBody>
                  <a:tcPr marT="91440" marB="91440"/>
                </a:tc>
              </a:tr>
            </a:tbl>
          </a:graphicData>
        </a:graphic>
      </p:graphicFrame>
      <p:graphicFrame>
        <p:nvGraphicFramePr>
          <p:cNvPr id="6" name="Table 5"/>
          <p:cNvGraphicFramePr>
            <a:graphicFrameLocks noGrp="1"/>
          </p:cNvGraphicFramePr>
          <p:nvPr>
            <p:extLst/>
          </p:nvPr>
        </p:nvGraphicFramePr>
        <p:xfrm>
          <a:off x="76200" y="3927231"/>
          <a:ext cx="8991600" cy="2926080"/>
        </p:xfrm>
        <a:graphic>
          <a:graphicData uri="http://schemas.openxmlformats.org/drawingml/2006/table">
            <a:tbl>
              <a:tblPr firstRow="1" bandRow="1">
                <a:tableStyleId>{5940675A-B579-460E-94D1-54222C63F5DA}</a:tableStyleId>
              </a:tblPr>
              <a:tblGrid>
                <a:gridCol w="1971842"/>
                <a:gridCol w="7019758"/>
              </a:tblGrid>
              <a:tr h="786928">
                <a:tc>
                  <a:txBody>
                    <a:bodyPr/>
                    <a:lstStyle/>
                    <a:p>
                      <a:r>
                        <a:rPr lang="en-US" sz="2000" b="1" dirty="0" smtClean="0"/>
                        <a:t>Meetings</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Project risk management is be an agenda item at periodic status meetings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Amount of time required for that item will vary, depending upon the risks that have been identified, their priority, and difficulty of response</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The more often risk management is practiced, the easier it becomes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Frequent discussions about risk make it more</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likely that people will identify risks and opportunities</a:t>
                      </a:r>
                    </a:p>
                  </a:txBody>
                  <a:tcPr marT="91440" marB="91440"/>
                </a:tc>
              </a:tr>
            </a:tbl>
          </a:graphicData>
        </a:graphic>
      </p:graphicFrame>
      <p:sp>
        <p:nvSpPr>
          <p:cNvPr id="7"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663412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Using Reserves and other Actions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15</a:t>
            </a:fld>
            <a:endParaRPr lang="en-US" b="1" dirty="0">
              <a:solidFill>
                <a:prstClr val="black"/>
              </a:solidFill>
            </a:endParaRPr>
          </a:p>
        </p:txBody>
      </p:sp>
      <p:graphicFrame>
        <p:nvGraphicFramePr>
          <p:cNvPr id="19" name="Table 18"/>
          <p:cNvGraphicFramePr>
            <a:graphicFrameLocks noGrp="1"/>
          </p:cNvGraphicFramePr>
          <p:nvPr>
            <p:extLst/>
          </p:nvPr>
        </p:nvGraphicFramePr>
        <p:xfrm>
          <a:off x="76200" y="624016"/>
          <a:ext cx="4038600" cy="1585784"/>
        </p:xfrm>
        <a:graphic>
          <a:graphicData uri="http://schemas.openxmlformats.org/drawingml/2006/table">
            <a:tbl>
              <a:tblPr firstRow="1" bandRow="1">
                <a:tableStyleId>{5940675A-B579-460E-94D1-54222C63F5DA}</a:tableStyleId>
              </a:tblPr>
              <a:tblGrid>
                <a:gridCol w="4038600"/>
              </a:tblGrid>
              <a:tr h="484264">
                <a:tc>
                  <a:txBody>
                    <a:bodyPr/>
                    <a:lstStyle/>
                    <a:p>
                      <a:r>
                        <a:rPr lang="en-US" sz="2000" b="1" dirty="0" smtClean="0"/>
                        <a:t>Nature</a:t>
                      </a:r>
                      <a:r>
                        <a:rPr lang="en-US" sz="2000" b="1" baseline="0" dirty="0" smtClean="0"/>
                        <a:t> of the Risk Occurring</a:t>
                      </a:r>
                      <a:endParaRPr lang="en-US" sz="2000" b="1" dirty="0"/>
                    </a:p>
                  </a:txBody>
                  <a:tcPr marT="91440" marB="91440" anchor="b">
                    <a:solidFill>
                      <a:schemeClr val="bg1">
                        <a:lumMod val="85000"/>
                      </a:schemeClr>
                    </a:solidFill>
                  </a:tcPr>
                </a:tc>
              </a:tr>
              <a:tr h="1098104">
                <a:tc>
                  <a:txBody>
                    <a:bodyPr/>
                    <a:lstStyle/>
                    <a:p>
                      <a:r>
                        <a:rPr lang="en-US" sz="2000" b="0" dirty="0" smtClean="0"/>
                        <a:t>Risk is a </a:t>
                      </a:r>
                      <a:r>
                        <a:rPr lang="en-US" sz="2000" b="0" u="sng" dirty="0" smtClean="0"/>
                        <a:t>part</a:t>
                      </a:r>
                      <a:r>
                        <a:rPr lang="en-US" sz="2000" b="0" baseline="0" dirty="0" smtClean="0"/>
                        <a:t> of the Risk Response Plan and budgeted with Contingency Reserve</a:t>
                      </a:r>
                      <a:endParaRPr lang="en-US" sz="2000" b="0" dirty="0"/>
                    </a:p>
                  </a:txBody>
                  <a:tcPr marT="91440" marB="91440"/>
                </a:tc>
              </a:tr>
            </a:tbl>
          </a:graphicData>
        </a:graphic>
      </p:graphicFrame>
      <p:graphicFrame>
        <p:nvGraphicFramePr>
          <p:cNvPr id="7" name="Table 6"/>
          <p:cNvGraphicFramePr>
            <a:graphicFrameLocks noGrp="1"/>
          </p:cNvGraphicFramePr>
          <p:nvPr>
            <p:extLst/>
          </p:nvPr>
        </p:nvGraphicFramePr>
        <p:xfrm>
          <a:off x="4117072" y="624016"/>
          <a:ext cx="4950728" cy="1585784"/>
        </p:xfrm>
        <a:graphic>
          <a:graphicData uri="http://schemas.openxmlformats.org/drawingml/2006/table">
            <a:tbl>
              <a:tblPr firstRow="1" bandRow="1">
                <a:tableStyleId>{5940675A-B579-460E-94D1-54222C63F5DA}</a:tableStyleId>
              </a:tblPr>
              <a:tblGrid>
                <a:gridCol w="4950728"/>
              </a:tblGrid>
              <a:tr h="484264">
                <a:tc>
                  <a:txBody>
                    <a:bodyPr/>
                    <a:lstStyle/>
                    <a:p>
                      <a:r>
                        <a:rPr lang="en-US" sz="2000" b="1" dirty="0" smtClean="0"/>
                        <a:t>Use</a:t>
                      </a:r>
                      <a:r>
                        <a:rPr lang="en-US" sz="2000" b="1" baseline="0" dirty="0" smtClean="0"/>
                        <a:t> of Reserves &amp; other Actions</a:t>
                      </a:r>
                      <a:endParaRPr lang="en-US" sz="2000" b="1" dirty="0"/>
                    </a:p>
                  </a:txBody>
                  <a:tcPr marT="91440" marB="91440" anchor="b">
                    <a:solidFill>
                      <a:schemeClr val="bg1">
                        <a:lumMod val="85000"/>
                      </a:schemeClr>
                    </a:solidFill>
                  </a:tcPr>
                </a:tc>
              </a:tr>
              <a:tr h="1098104">
                <a:tc>
                  <a:txBody>
                    <a:bodyPr/>
                    <a:lstStyle/>
                    <a:p>
                      <a:pPr marL="0" indent="0">
                        <a:buFont typeface="Arial" panose="020B0604020202020204" pitchFamily="34" charset="0"/>
                        <a:buNone/>
                      </a:pPr>
                      <a:r>
                        <a:rPr lang="en-US" sz="2000" b="0" kern="1200" dirty="0" smtClean="0">
                          <a:solidFill>
                            <a:schemeClr val="tx1"/>
                          </a:solidFill>
                          <a:latin typeface="+mn-lt"/>
                          <a:ea typeface="+mn-ea"/>
                          <a:cs typeface="+mn-cs"/>
                        </a:rPr>
                        <a:t>Use the Contingency</a:t>
                      </a:r>
                      <a:r>
                        <a:rPr lang="en-US" sz="2000" b="0" kern="1200" baseline="0" dirty="0" smtClean="0">
                          <a:solidFill>
                            <a:schemeClr val="tx1"/>
                          </a:solidFill>
                          <a:latin typeface="+mn-lt"/>
                          <a:ea typeface="+mn-ea"/>
                          <a:cs typeface="+mn-cs"/>
                        </a:rPr>
                        <a:t> Reserve set aside for the risk </a:t>
                      </a:r>
                      <a:endParaRPr lang="en-US" sz="2000" b="0" kern="1200" dirty="0" smtClean="0">
                        <a:solidFill>
                          <a:schemeClr val="tx1"/>
                        </a:solidFill>
                        <a:latin typeface="+mn-lt"/>
                        <a:ea typeface="+mn-ea"/>
                        <a:cs typeface="+mn-cs"/>
                      </a:endParaRPr>
                    </a:p>
                  </a:txBody>
                  <a:tcPr marT="91440" marB="91440"/>
                </a:tc>
              </a:tr>
            </a:tbl>
          </a:graphicData>
        </a:graphic>
      </p:graphicFrame>
      <p:graphicFrame>
        <p:nvGraphicFramePr>
          <p:cNvPr id="8" name="Table 7"/>
          <p:cNvGraphicFramePr>
            <a:graphicFrameLocks noGrp="1"/>
          </p:cNvGraphicFramePr>
          <p:nvPr>
            <p:extLst/>
          </p:nvPr>
        </p:nvGraphicFramePr>
        <p:xfrm>
          <a:off x="76200" y="2209800"/>
          <a:ext cx="4038600" cy="3124200"/>
        </p:xfrm>
        <a:graphic>
          <a:graphicData uri="http://schemas.openxmlformats.org/drawingml/2006/table">
            <a:tbl>
              <a:tblPr firstRow="1" bandRow="1">
                <a:tableStyleId>{5940675A-B579-460E-94D1-54222C63F5DA}</a:tableStyleId>
              </a:tblPr>
              <a:tblGrid>
                <a:gridCol w="4038600"/>
              </a:tblGrid>
              <a:tr h="3124200">
                <a:tc>
                  <a:txBody>
                    <a:bodyPr/>
                    <a:lstStyle/>
                    <a:p>
                      <a:r>
                        <a:rPr lang="en-US" sz="2000" b="0" dirty="0" smtClean="0"/>
                        <a:t>Risk is a </a:t>
                      </a:r>
                      <a:r>
                        <a:rPr lang="en-US" sz="2000" b="0" u="sng" dirty="0" smtClean="0"/>
                        <a:t>part</a:t>
                      </a:r>
                      <a:r>
                        <a:rPr lang="en-US" sz="2000" b="0" baseline="0" dirty="0" smtClean="0"/>
                        <a:t> of the Risk Response Plan but </a:t>
                      </a:r>
                      <a:r>
                        <a:rPr lang="en-US" sz="2000" b="0" u="sng" baseline="0" dirty="0" smtClean="0"/>
                        <a:t>not budgeted</a:t>
                      </a:r>
                      <a:r>
                        <a:rPr lang="en-US" sz="2000" b="0" baseline="0" dirty="0" smtClean="0"/>
                        <a:t> with Contingency Reserve (i.e. the Risk was Accepted)</a:t>
                      </a:r>
                    </a:p>
                    <a:p>
                      <a:pPr algn="ctr"/>
                      <a:r>
                        <a:rPr lang="en-US" sz="2000" b="0" baseline="0" dirty="0" smtClean="0"/>
                        <a:t>or</a:t>
                      </a:r>
                    </a:p>
                    <a:p>
                      <a:r>
                        <a:rPr lang="en-US" sz="2000" b="0" dirty="0" smtClean="0"/>
                        <a:t>Risk is </a:t>
                      </a:r>
                      <a:r>
                        <a:rPr lang="en-US" sz="2000" b="0" u="sng" dirty="0" smtClean="0"/>
                        <a:t>not part</a:t>
                      </a:r>
                      <a:r>
                        <a:rPr lang="en-US" sz="2000" b="0" baseline="0" dirty="0" smtClean="0"/>
                        <a:t> of the Risk Response Plan and, therefore, </a:t>
                      </a:r>
                      <a:r>
                        <a:rPr lang="en-US" sz="2000" b="0" u="sng" baseline="0" dirty="0" smtClean="0"/>
                        <a:t>not budgeted</a:t>
                      </a:r>
                      <a:r>
                        <a:rPr lang="en-US" sz="2000" b="0" baseline="0" dirty="0" smtClean="0"/>
                        <a:t> with Contingency Reserve</a:t>
                      </a:r>
                      <a:endParaRPr lang="en-US" sz="2000" b="0" dirty="0"/>
                    </a:p>
                  </a:txBody>
                  <a:tcPr marT="91440" marB="91440">
                    <a:solidFill>
                      <a:schemeClr val="accent5">
                        <a:lumMod val="20000"/>
                        <a:lumOff val="80000"/>
                      </a:schemeClr>
                    </a:solidFill>
                  </a:tcPr>
                </a:tc>
              </a:tr>
            </a:tbl>
          </a:graphicData>
        </a:graphic>
      </p:graphicFrame>
      <p:graphicFrame>
        <p:nvGraphicFramePr>
          <p:cNvPr id="9" name="Table 8"/>
          <p:cNvGraphicFramePr>
            <a:graphicFrameLocks noGrp="1"/>
          </p:cNvGraphicFramePr>
          <p:nvPr>
            <p:extLst/>
          </p:nvPr>
        </p:nvGraphicFramePr>
        <p:xfrm>
          <a:off x="4114800" y="2209800"/>
          <a:ext cx="4950728" cy="3127248"/>
        </p:xfrm>
        <a:graphic>
          <a:graphicData uri="http://schemas.openxmlformats.org/drawingml/2006/table">
            <a:tbl>
              <a:tblPr firstRow="1" bandRow="1">
                <a:tableStyleId>{5940675A-B579-460E-94D1-54222C63F5DA}</a:tableStyleId>
              </a:tblPr>
              <a:tblGrid>
                <a:gridCol w="4950728"/>
              </a:tblGrid>
              <a:tr h="3127248">
                <a:tc>
                  <a:txBody>
                    <a:bodyPr/>
                    <a:lstStyle/>
                    <a:p>
                      <a:pPr marL="173038" indent="-173038">
                        <a:spcBef>
                          <a:spcPts val="300"/>
                        </a:spcBef>
                        <a:spcAft>
                          <a:spcPts val="300"/>
                        </a:spcAft>
                        <a:buFont typeface="Arial" panose="020B0604020202020204" pitchFamily="34" charset="0"/>
                        <a:buChar char="•"/>
                      </a:pPr>
                      <a:r>
                        <a:rPr lang="en-US" sz="2000" b="0" kern="1200" baseline="0" dirty="0" smtClean="0">
                          <a:solidFill>
                            <a:schemeClr val="tx1"/>
                          </a:solidFill>
                          <a:latin typeface="+mn-lt"/>
                          <a:ea typeface="+mn-ea"/>
                          <a:cs typeface="+mn-cs"/>
                        </a:rPr>
                        <a:t>Create a workaround (t</a:t>
                      </a:r>
                      <a:r>
                        <a:rPr lang="en-US" sz="2000" b="0" kern="1200" dirty="0" smtClean="0">
                          <a:solidFill>
                            <a:schemeClr val="tx1"/>
                          </a:solidFill>
                          <a:latin typeface="+mn-lt"/>
                          <a:ea typeface="+mn-ea"/>
                          <a:cs typeface="+mn-cs"/>
                        </a:rPr>
                        <a:t>ake corrective or preventive</a:t>
                      </a:r>
                      <a:r>
                        <a:rPr lang="en-US" sz="2000" b="0" kern="1200" baseline="0" dirty="0" smtClean="0">
                          <a:solidFill>
                            <a:schemeClr val="tx1"/>
                          </a:solidFill>
                          <a:latin typeface="+mn-lt"/>
                          <a:ea typeface="+mn-ea"/>
                          <a:cs typeface="+mn-cs"/>
                        </a:rPr>
                        <a:t> action, like Fast Tracking or Crashing if it is a problem with schedule), or</a:t>
                      </a:r>
                    </a:p>
                    <a:p>
                      <a:pPr marL="173038" indent="-173038">
                        <a:spcBef>
                          <a:spcPts val="300"/>
                        </a:spcBef>
                        <a:spcAft>
                          <a:spcPts val="300"/>
                        </a:spcAft>
                        <a:buFont typeface="Arial" panose="020B0604020202020204" pitchFamily="34" charset="0"/>
                        <a:buChar char="•"/>
                      </a:pPr>
                      <a:r>
                        <a:rPr lang="en-US" sz="2000" b="0" kern="1200" baseline="0" dirty="0" smtClean="0">
                          <a:solidFill>
                            <a:schemeClr val="tx1"/>
                          </a:solidFill>
                          <a:latin typeface="+mn-lt"/>
                          <a:ea typeface="+mn-ea"/>
                          <a:cs typeface="+mn-cs"/>
                        </a:rPr>
                        <a:t>Adjust the project to accommodate or make up for the impact of the risk including resulting changes, or</a:t>
                      </a:r>
                    </a:p>
                    <a:p>
                      <a:pPr marL="173038" indent="-173038">
                        <a:spcBef>
                          <a:spcPts val="300"/>
                        </a:spcBef>
                        <a:spcAft>
                          <a:spcPts val="300"/>
                        </a:spcAft>
                        <a:buFont typeface="Arial" panose="020B0604020202020204" pitchFamily="34" charset="0"/>
                        <a:buChar char="•"/>
                      </a:pPr>
                      <a:r>
                        <a:rPr lang="en-US" sz="2000" b="0" kern="1200" baseline="0" dirty="0" smtClean="0">
                          <a:solidFill>
                            <a:schemeClr val="tx1"/>
                          </a:solidFill>
                          <a:latin typeface="+mn-lt"/>
                          <a:ea typeface="+mn-ea"/>
                          <a:cs typeface="+mn-cs"/>
                        </a:rPr>
                        <a:t>Use </a:t>
                      </a:r>
                      <a:r>
                        <a:rPr lang="en-US" sz="2000" b="0" i="1" kern="1200" baseline="0" dirty="0" smtClean="0">
                          <a:solidFill>
                            <a:schemeClr val="tx1"/>
                          </a:solidFill>
                          <a:latin typeface="+mn-lt"/>
                          <a:ea typeface="+mn-ea"/>
                          <a:cs typeface="+mn-cs"/>
                        </a:rPr>
                        <a:t>Management Reserves </a:t>
                      </a:r>
                      <a:r>
                        <a:rPr lang="en-US" sz="2000" b="0" i="0" kern="1200" baseline="0" dirty="0" smtClean="0">
                          <a:solidFill>
                            <a:schemeClr val="tx1"/>
                          </a:solidFill>
                          <a:latin typeface="+mn-lt"/>
                          <a:ea typeface="+mn-ea"/>
                          <a:cs typeface="+mn-cs"/>
                        </a:rPr>
                        <a:t>if approved and released by the management of the performing organisation</a:t>
                      </a:r>
                      <a:endParaRPr lang="en-US" sz="2000" b="0" kern="1200" dirty="0" smtClean="0">
                        <a:solidFill>
                          <a:schemeClr val="tx1"/>
                        </a:solidFill>
                        <a:latin typeface="+mn-lt"/>
                        <a:ea typeface="+mn-ea"/>
                        <a:cs typeface="+mn-cs"/>
                      </a:endParaRPr>
                    </a:p>
                  </a:txBody>
                  <a:tcPr marT="91440" marB="91440">
                    <a:solidFill>
                      <a:schemeClr val="accent5">
                        <a:lumMod val="20000"/>
                        <a:lumOff val="80000"/>
                      </a:schemeClr>
                    </a:solidFill>
                  </a:tcPr>
                </a:tc>
              </a:tr>
            </a:tbl>
          </a:graphicData>
        </a:graphic>
      </p:graphicFrame>
      <p:graphicFrame>
        <p:nvGraphicFramePr>
          <p:cNvPr id="10" name="Table 9"/>
          <p:cNvGraphicFramePr>
            <a:graphicFrameLocks noGrp="1"/>
          </p:cNvGraphicFramePr>
          <p:nvPr>
            <p:extLst/>
          </p:nvPr>
        </p:nvGraphicFramePr>
        <p:xfrm>
          <a:off x="76200" y="5330816"/>
          <a:ext cx="4038600" cy="1481328"/>
        </p:xfrm>
        <a:graphic>
          <a:graphicData uri="http://schemas.openxmlformats.org/drawingml/2006/table">
            <a:tbl>
              <a:tblPr firstRow="1" bandRow="1">
                <a:tableStyleId>{5940675A-B579-460E-94D1-54222C63F5DA}</a:tableStyleId>
              </a:tblPr>
              <a:tblGrid>
                <a:gridCol w="4038600"/>
              </a:tblGrid>
              <a:tr h="1481328">
                <a:tc>
                  <a:txBody>
                    <a:bodyPr/>
                    <a:lstStyle/>
                    <a:p>
                      <a:r>
                        <a:rPr lang="en-US" sz="2000" b="0" dirty="0" smtClean="0"/>
                        <a:t>Risk which </a:t>
                      </a:r>
                      <a:r>
                        <a:rPr lang="en-US" sz="2000" b="0" baseline="0" dirty="0" smtClean="0"/>
                        <a:t>was </a:t>
                      </a:r>
                      <a:r>
                        <a:rPr lang="en-US" sz="2000" b="0" dirty="0" smtClean="0"/>
                        <a:t>a </a:t>
                      </a:r>
                      <a:r>
                        <a:rPr lang="en-US" sz="2000" b="0" u="sng" dirty="0" smtClean="0"/>
                        <a:t>part</a:t>
                      </a:r>
                      <a:r>
                        <a:rPr lang="en-US" sz="2000" b="0" baseline="0" dirty="0" smtClean="0"/>
                        <a:t> of the Risk Response Plan and was budgeted with Contingency Reserve, </a:t>
                      </a:r>
                      <a:r>
                        <a:rPr lang="en-US" sz="2000" b="0" u="sng" baseline="0" dirty="0" smtClean="0"/>
                        <a:t>does not occur</a:t>
                      </a:r>
                      <a:r>
                        <a:rPr lang="en-US" sz="2000" b="0" baseline="0" dirty="0" smtClean="0"/>
                        <a:t> </a:t>
                      </a:r>
                      <a:endParaRPr lang="en-US" sz="2000" b="0" dirty="0"/>
                    </a:p>
                  </a:txBody>
                  <a:tcPr marT="91440" marB="91440"/>
                </a:tc>
              </a:tr>
            </a:tbl>
          </a:graphicData>
        </a:graphic>
      </p:graphicFrame>
      <p:graphicFrame>
        <p:nvGraphicFramePr>
          <p:cNvPr id="11" name="Table 10"/>
          <p:cNvGraphicFramePr>
            <a:graphicFrameLocks noGrp="1"/>
          </p:cNvGraphicFramePr>
          <p:nvPr>
            <p:extLst/>
          </p:nvPr>
        </p:nvGraphicFramePr>
        <p:xfrm>
          <a:off x="4117072" y="5330816"/>
          <a:ext cx="4950728" cy="1478280"/>
        </p:xfrm>
        <a:graphic>
          <a:graphicData uri="http://schemas.openxmlformats.org/drawingml/2006/table">
            <a:tbl>
              <a:tblPr firstRow="1" bandRow="1">
                <a:tableStyleId>{5940675A-B579-460E-94D1-54222C63F5DA}</a:tableStyleId>
              </a:tblPr>
              <a:tblGrid>
                <a:gridCol w="4950728"/>
              </a:tblGrid>
              <a:tr h="786928">
                <a:tc>
                  <a:txBody>
                    <a:bodyPr/>
                    <a:lstStyle/>
                    <a:p>
                      <a:pPr marL="173038" indent="-173038">
                        <a:spcBef>
                          <a:spcPts val="600"/>
                        </a:spcBef>
                        <a:buFont typeface="Arial" panose="020B0604020202020204" pitchFamily="34" charset="0"/>
                        <a:buChar char="•"/>
                      </a:pPr>
                      <a:r>
                        <a:rPr lang="en-US" sz="2000" b="0" kern="1200" dirty="0" smtClean="0">
                          <a:solidFill>
                            <a:schemeClr val="tx1"/>
                          </a:solidFill>
                          <a:latin typeface="+mn-lt"/>
                          <a:ea typeface="+mn-ea"/>
                          <a:cs typeface="+mn-cs"/>
                        </a:rPr>
                        <a:t>Return</a:t>
                      </a:r>
                      <a:r>
                        <a:rPr lang="en-US" sz="2000" b="0" kern="1200" baseline="0" dirty="0" smtClean="0">
                          <a:solidFill>
                            <a:schemeClr val="tx1"/>
                          </a:solidFill>
                          <a:latin typeface="+mn-lt"/>
                          <a:ea typeface="+mn-ea"/>
                          <a:cs typeface="+mn-cs"/>
                        </a:rPr>
                        <a:t> t</a:t>
                      </a:r>
                      <a:r>
                        <a:rPr lang="en-US" sz="2000" b="0" kern="1200" dirty="0" smtClean="0">
                          <a:solidFill>
                            <a:schemeClr val="tx1"/>
                          </a:solidFill>
                          <a:latin typeface="+mn-lt"/>
                          <a:ea typeface="+mn-ea"/>
                          <a:cs typeface="+mn-cs"/>
                        </a:rPr>
                        <a:t>he associated Contingency Reserve to the company</a:t>
                      </a:r>
                    </a:p>
                    <a:p>
                      <a:pPr marL="173038" indent="-173038">
                        <a:spcBef>
                          <a:spcPts val="600"/>
                        </a:spcBef>
                        <a:buFont typeface="Arial" panose="020B0604020202020204" pitchFamily="34" charset="0"/>
                        <a:buChar char="•"/>
                      </a:pPr>
                      <a:r>
                        <a:rPr lang="en-US" sz="2000" b="0" kern="1200" dirty="0" smtClean="0">
                          <a:solidFill>
                            <a:schemeClr val="tx1"/>
                          </a:solidFill>
                          <a:latin typeface="+mn-lt"/>
                          <a:ea typeface="+mn-ea"/>
                          <a:cs typeface="+mn-cs"/>
                        </a:rPr>
                        <a:t>Do</a:t>
                      </a:r>
                      <a:r>
                        <a:rPr lang="en-US" sz="2000" b="0" kern="1200" baseline="0" dirty="0" smtClean="0">
                          <a:solidFill>
                            <a:schemeClr val="tx1"/>
                          </a:solidFill>
                          <a:latin typeface="+mn-lt"/>
                          <a:ea typeface="+mn-ea"/>
                          <a:cs typeface="+mn-cs"/>
                        </a:rPr>
                        <a:t> not use the reserves to address other risks/issues on the project</a:t>
                      </a:r>
                      <a:endParaRPr lang="en-US" sz="2000" b="0" kern="1200" dirty="0" smtClean="0">
                        <a:solidFill>
                          <a:schemeClr val="tx1"/>
                        </a:solidFill>
                        <a:latin typeface="+mn-lt"/>
                        <a:ea typeface="+mn-ea"/>
                        <a:cs typeface="+mn-cs"/>
                      </a:endParaRPr>
                    </a:p>
                  </a:txBody>
                  <a:tcPr marT="91440" marB="91440"/>
                </a:tc>
              </a:tr>
            </a:tbl>
          </a:graphicData>
        </a:graphic>
      </p:graphicFrame>
      <p:sp>
        <p:nvSpPr>
          <p:cNvPr id="12" name="Footer Placeholder 3"/>
          <p:cNvSpPr>
            <a:spLocks noGrp="1"/>
          </p:cNvSpPr>
          <p:nvPr>
            <p:ph type="ftr" sz="quarter" idx="11"/>
          </p:nvPr>
        </p:nvSpPr>
        <p:spPr>
          <a:xfrm>
            <a:off x="2971800"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32424760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Using Reserves - Summary</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16</a:t>
            </a:fld>
            <a:endParaRPr lang="en-US" b="1" dirty="0">
              <a:solidFill>
                <a:prstClr val="black"/>
              </a:solidFill>
            </a:endParaRPr>
          </a:p>
        </p:txBody>
      </p:sp>
      <p:sp>
        <p:nvSpPr>
          <p:cNvPr id="20" name="TextBox 19"/>
          <p:cNvSpPr txBox="1"/>
          <p:nvPr/>
        </p:nvSpPr>
        <p:spPr>
          <a:xfrm>
            <a:off x="152400" y="914400"/>
            <a:ext cx="8839200" cy="2092881"/>
          </a:xfrm>
          <a:prstGeom prst="rect">
            <a:avLst/>
          </a:prstGeom>
          <a:noFill/>
        </p:spPr>
        <p:txBody>
          <a:bodyPr wrap="square" rtlCol="0">
            <a:spAutoFit/>
          </a:bodyPr>
          <a:lstStyle/>
          <a:p>
            <a:pPr marL="168275" indent="-168275">
              <a:spcBef>
                <a:spcPts val="600"/>
              </a:spcBef>
              <a:buFont typeface="Arial" panose="020B0604020202020204" pitchFamily="34" charset="0"/>
              <a:buChar char="•"/>
            </a:pPr>
            <a:r>
              <a:rPr lang="en-US" sz="2400" i="1" dirty="0" smtClean="0">
                <a:solidFill>
                  <a:prstClr val="black"/>
                </a:solidFill>
              </a:rPr>
              <a:t>Contingency Reserve</a:t>
            </a:r>
            <a:r>
              <a:rPr lang="en-US" sz="2400" dirty="0" smtClean="0">
                <a:solidFill>
                  <a:prstClr val="black"/>
                </a:solidFill>
              </a:rPr>
              <a:t> used only to handle the impact of the specific risk it was set aside for</a:t>
            </a:r>
          </a:p>
          <a:p>
            <a:pPr marL="168275" indent="-168275">
              <a:spcBef>
                <a:spcPts val="600"/>
              </a:spcBef>
              <a:buFont typeface="Arial" panose="020B0604020202020204" pitchFamily="34" charset="0"/>
              <a:buChar char="•"/>
            </a:pPr>
            <a:r>
              <a:rPr lang="en-US" sz="2400" dirty="0" smtClean="0">
                <a:solidFill>
                  <a:prstClr val="black"/>
                </a:solidFill>
              </a:rPr>
              <a:t>Reserves are not a free amount of time or cost that can be used at will by the Project Manager for any needs  </a:t>
            </a:r>
          </a:p>
          <a:p>
            <a:pPr marL="168275" indent="-168275">
              <a:spcBef>
                <a:spcPts val="600"/>
              </a:spcBef>
              <a:buFont typeface="Arial" panose="020B0604020202020204" pitchFamily="34" charset="0"/>
              <a:buChar char="•"/>
            </a:pPr>
            <a:endParaRPr lang="en-US" sz="2400" dirty="0" smtClean="0">
              <a:solidFill>
                <a:prstClr val="black"/>
              </a:solidFill>
            </a:endParaRP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7588931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vert="horz" lIns="182880" tIns="0" rIns="0" bIns="0" rtlCol="0" anchor="ctr">
            <a:normAutofit/>
          </a:bodyPr>
          <a:lstStyle/>
          <a:p>
            <a:pPr algn="l"/>
            <a:r>
              <a:rPr lang="en-US" sz="3200" b="1" dirty="0">
                <a:solidFill>
                  <a:srgbClr val="FF0000"/>
                </a:solidFill>
                <a:effectLst>
                  <a:outerShdw blurRad="38100" dist="38100" dir="2700000" algn="tl">
                    <a:srgbClr val="000000">
                      <a:alpha val="43137"/>
                    </a:srgbClr>
                  </a:outerShdw>
                </a:effectLst>
              </a:rPr>
              <a:t>Monitor &amp; Control New Risks (Unknown Unknowns)</a:t>
            </a: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17</a:t>
            </a:fld>
            <a:endParaRPr lang="en-US" b="1" dirty="0">
              <a:solidFill>
                <a:prstClr val="black"/>
              </a:solidFill>
            </a:endParaRPr>
          </a:p>
        </p:txBody>
      </p:sp>
      <p:sp>
        <p:nvSpPr>
          <p:cNvPr id="20" name="TextBox 19"/>
          <p:cNvSpPr txBox="1"/>
          <p:nvPr/>
        </p:nvSpPr>
        <p:spPr>
          <a:xfrm>
            <a:off x="152400" y="1676400"/>
            <a:ext cx="8077200" cy="2400657"/>
          </a:xfrm>
          <a:prstGeom prst="rect">
            <a:avLst/>
          </a:prstGeom>
          <a:noFill/>
        </p:spPr>
        <p:txBody>
          <a:bodyPr wrap="square" rtlCol="0">
            <a:spAutoFit/>
          </a:bodyPr>
          <a:lstStyle/>
          <a:p>
            <a:pPr marL="222250">
              <a:spcBef>
                <a:spcPts val="1200"/>
              </a:spcBef>
            </a:pPr>
            <a:r>
              <a:rPr lang="en-US" sz="2400" b="1" dirty="0" smtClean="0"/>
              <a:t>Analyse and qualify the risk, going through the process of:</a:t>
            </a:r>
          </a:p>
          <a:p>
            <a:pPr marL="395288" indent="-173038">
              <a:spcBef>
                <a:spcPts val="1200"/>
              </a:spcBef>
              <a:buFont typeface="Arial" panose="020B0604020202020204" pitchFamily="34" charset="0"/>
              <a:buChar char="•"/>
            </a:pPr>
            <a:r>
              <a:rPr lang="en-US" sz="2400" b="1" dirty="0" smtClean="0"/>
              <a:t>Qualitative risk analysis, followed by Quantitative risk analysis if required, depending on the EMV </a:t>
            </a:r>
          </a:p>
          <a:p>
            <a:pPr marL="395288" indent="-173038">
              <a:spcBef>
                <a:spcPts val="1200"/>
              </a:spcBef>
              <a:buFont typeface="Arial" panose="020B0604020202020204" pitchFamily="34" charset="0"/>
              <a:buChar char="•"/>
            </a:pPr>
            <a:r>
              <a:rPr lang="en-US" sz="2400" b="1" dirty="0" smtClean="0"/>
              <a:t>Planning a Risk Response if EMV Med or High</a:t>
            </a:r>
          </a:p>
          <a:p>
            <a:pPr marL="395288" indent="-173038">
              <a:spcBef>
                <a:spcPts val="1200"/>
              </a:spcBef>
              <a:buFont typeface="Arial" panose="020B0604020202020204" pitchFamily="34" charset="0"/>
              <a:buChar char="•"/>
            </a:pPr>
            <a:r>
              <a:rPr lang="en-US" sz="2400" b="1" dirty="0" smtClean="0"/>
              <a:t>Updating Risk Register</a:t>
            </a:r>
            <a:endParaRPr lang="en-US" sz="2400" b="1" i="1" dirty="0" smtClean="0"/>
          </a:p>
        </p:txBody>
      </p:sp>
      <p:sp>
        <p:nvSpPr>
          <p:cNvPr id="8" name="TextBox 7"/>
          <p:cNvSpPr txBox="1"/>
          <p:nvPr/>
        </p:nvSpPr>
        <p:spPr>
          <a:xfrm>
            <a:off x="152400" y="756846"/>
            <a:ext cx="8839200" cy="830997"/>
          </a:xfrm>
          <a:prstGeom prst="rect">
            <a:avLst/>
          </a:prstGeom>
          <a:solidFill>
            <a:srgbClr val="FFC000"/>
          </a:solidFill>
        </p:spPr>
        <p:txBody>
          <a:bodyPr wrap="square" rtlCol="0">
            <a:spAutoFit/>
          </a:bodyPr>
          <a:lstStyle/>
          <a:p>
            <a:pPr marL="176213">
              <a:spcBef>
                <a:spcPts val="600"/>
              </a:spcBef>
            </a:pPr>
            <a:r>
              <a:rPr lang="en-US" sz="2400" b="1" u="sng" dirty="0" smtClean="0"/>
              <a:t>Situation 1</a:t>
            </a:r>
            <a:r>
              <a:rPr lang="en-US" sz="2400" b="1" dirty="0" smtClean="0"/>
              <a:t>: </a:t>
            </a:r>
            <a:r>
              <a:rPr lang="en-US" sz="2400" b="1" dirty="0"/>
              <a:t>A new risk, i.e. a risk not listed in the </a:t>
            </a:r>
            <a:r>
              <a:rPr lang="en-US" sz="2400" b="1" i="1" dirty="0"/>
              <a:t>Risk Register,</a:t>
            </a:r>
            <a:r>
              <a:rPr lang="en-US" sz="2400" b="1" dirty="0"/>
              <a:t> is identified or discovered</a:t>
            </a:r>
            <a:endParaRPr lang="en-US" sz="2400" b="1" dirty="0" smtClean="0"/>
          </a:p>
        </p:txBody>
      </p:sp>
      <p:sp>
        <p:nvSpPr>
          <p:cNvPr id="9"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350622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New Risks (Unknown Unknowns)</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18</a:t>
            </a:fld>
            <a:endParaRPr lang="en-US" b="1" dirty="0">
              <a:solidFill>
                <a:prstClr val="black"/>
              </a:solidFill>
            </a:endParaRPr>
          </a:p>
        </p:txBody>
      </p:sp>
      <p:sp>
        <p:nvSpPr>
          <p:cNvPr id="20" name="TextBox 19"/>
          <p:cNvSpPr txBox="1"/>
          <p:nvPr/>
        </p:nvSpPr>
        <p:spPr>
          <a:xfrm>
            <a:off x="152400" y="1676400"/>
            <a:ext cx="8077200" cy="2923877"/>
          </a:xfrm>
          <a:prstGeom prst="rect">
            <a:avLst/>
          </a:prstGeom>
          <a:noFill/>
        </p:spPr>
        <p:txBody>
          <a:bodyPr wrap="square" rtlCol="0">
            <a:spAutoFit/>
          </a:bodyPr>
          <a:lstStyle/>
          <a:p>
            <a:pPr marL="395288" indent="-173038">
              <a:spcBef>
                <a:spcPts val="1200"/>
              </a:spcBef>
              <a:buFont typeface="Arial" panose="020B0604020202020204" pitchFamily="34" charset="0"/>
              <a:buChar char="•"/>
            </a:pPr>
            <a:r>
              <a:rPr lang="en-US" sz="2400" b="1" dirty="0" smtClean="0"/>
              <a:t>Create </a:t>
            </a:r>
            <a:r>
              <a:rPr lang="en-US" sz="2400" b="1" dirty="0"/>
              <a:t>a </a:t>
            </a:r>
            <a:r>
              <a:rPr lang="en-US" sz="2400" b="1" dirty="0" smtClean="0"/>
              <a:t>workaround </a:t>
            </a:r>
          </a:p>
          <a:p>
            <a:pPr marL="395288" indent="-173038">
              <a:spcBef>
                <a:spcPts val="1200"/>
              </a:spcBef>
              <a:buFont typeface="Arial" panose="020B0604020202020204" pitchFamily="34" charset="0"/>
              <a:buChar char="•"/>
            </a:pPr>
            <a:r>
              <a:rPr lang="en-US" sz="2400" b="1" dirty="0" smtClean="0"/>
              <a:t>Look for any unexpected effects of the risk</a:t>
            </a:r>
          </a:p>
          <a:p>
            <a:pPr marL="395288" indent="-173038">
              <a:spcBef>
                <a:spcPts val="1200"/>
              </a:spcBef>
              <a:buFont typeface="Arial" panose="020B0604020202020204" pitchFamily="34" charset="0"/>
              <a:buChar char="•"/>
            </a:pPr>
            <a:r>
              <a:rPr lang="en-US" sz="2400" b="1" dirty="0" smtClean="0"/>
              <a:t>Reevaluate the </a:t>
            </a:r>
            <a:r>
              <a:rPr lang="en-US" sz="2400" b="1" i="1" dirty="0" smtClean="0"/>
              <a:t>Identify Risk </a:t>
            </a:r>
            <a:r>
              <a:rPr lang="en-US" sz="2400" b="1" dirty="0" smtClean="0"/>
              <a:t>process</a:t>
            </a:r>
          </a:p>
          <a:p>
            <a:pPr marL="395288" indent="-173038">
              <a:spcBef>
                <a:spcPts val="1200"/>
              </a:spcBef>
              <a:buFont typeface="Arial" panose="020B0604020202020204" pitchFamily="34" charset="0"/>
              <a:buChar char="•"/>
            </a:pPr>
            <a:r>
              <a:rPr lang="en-US" sz="2400" b="1" dirty="0" smtClean="0"/>
              <a:t>Update the </a:t>
            </a:r>
            <a:r>
              <a:rPr lang="en-US" sz="2400" b="1" i="1" dirty="0" smtClean="0"/>
              <a:t>Risk Register</a:t>
            </a:r>
          </a:p>
          <a:p>
            <a:pPr marL="395288" indent="-173038">
              <a:spcBef>
                <a:spcPts val="1200"/>
              </a:spcBef>
              <a:buFont typeface="Arial" panose="020B0604020202020204" pitchFamily="34" charset="0"/>
              <a:buChar char="•"/>
            </a:pPr>
            <a:r>
              <a:rPr lang="en-US" sz="2400" b="1" dirty="0"/>
              <a:t>Use Management Reserves if approved and released by the management of the performing </a:t>
            </a:r>
            <a:r>
              <a:rPr lang="en-US" sz="2400" b="1" dirty="0" smtClean="0"/>
              <a:t>organisation</a:t>
            </a:r>
            <a:endParaRPr lang="en-US" sz="2400" b="1" dirty="0"/>
          </a:p>
        </p:txBody>
      </p:sp>
      <p:sp>
        <p:nvSpPr>
          <p:cNvPr id="8" name="TextBox 7"/>
          <p:cNvSpPr txBox="1"/>
          <p:nvPr/>
        </p:nvSpPr>
        <p:spPr>
          <a:xfrm>
            <a:off x="152400" y="756846"/>
            <a:ext cx="8839200" cy="830997"/>
          </a:xfrm>
          <a:prstGeom prst="rect">
            <a:avLst/>
          </a:prstGeom>
          <a:solidFill>
            <a:srgbClr val="FFC000"/>
          </a:solidFill>
        </p:spPr>
        <p:txBody>
          <a:bodyPr wrap="square" rtlCol="0">
            <a:spAutoFit/>
          </a:bodyPr>
          <a:lstStyle/>
          <a:p>
            <a:pPr marL="176213">
              <a:spcBef>
                <a:spcPts val="600"/>
              </a:spcBef>
            </a:pPr>
            <a:r>
              <a:rPr lang="en-US" sz="2400" b="1" u="sng" dirty="0" smtClean="0"/>
              <a:t>Situation 2 </a:t>
            </a:r>
            <a:r>
              <a:rPr lang="en-US" sz="2400" b="1" dirty="0" smtClean="0"/>
              <a:t>: </a:t>
            </a:r>
            <a:r>
              <a:rPr lang="en-US" sz="2400" b="1" dirty="0"/>
              <a:t>A new risk, i.e. a risk not listed in the </a:t>
            </a:r>
            <a:r>
              <a:rPr lang="en-US" sz="2400" b="1" i="1" dirty="0"/>
              <a:t>Risk Register,</a:t>
            </a:r>
            <a:r>
              <a:rPr lang="en-US" sz="2400" b="1" dirty="0"/>
              <a:t> </a:t>
            </a:r>
            <a:r>
              <a:rPr lang="en-US" sz="2400" b="1" dirty="0" smtClean="0"/>
              <a:t>has occurred</a:t>
            </a:r>
          </a:p>
        </p:txBody>
      </p:sp>
      <p:sp>
        <p:nvSpPr>
          <p:cNvPr id="9"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022614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Summary of Actions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19</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1575103106"/>
              </p:ext>
            </p:extLst>
          </p:nvPr>
        </p:nvGraphicFramePr>
        <p:xfrm>
          <a:off x="-29307" y="541953"/>
          <a:ext cx="9202616" cy="6317907"/>
        </p:xfrm>
        <a:graphic>
          <a:graphicData uri="http://schemas.openxmlformats.org/drawingml/2006/table">
            <a:tbl>
              <a:tblPr firstRow="1" bandRow="1">
                <a:tableStyleId>{5940675A-B579-460E-94D1-54222C63F5DA}</a:tableStyleId>
              </a:tblPr>
              <a:tblGrid>
                <a:gridCol w="1337132"/>
                <a:gridCol w="1258478"/>
                <a:gridCol w="1337132"/>
                <a:gridCol w="865203"/>
                <a:gridCol w="4404671"/>
              </a:tblGrid>
              <a:tr h="982047">
                <a:tc>
                  <a:txBody>
                    <a:bodyPr/>
                    <a:lstStyle/>
                    <a:p>
                      <a:pPr>
                        <a:lnSpc>
                          <a:spcPts val="2100"/>
                        </a:lnSpc>
                      </a:pPr>
                      <a:r>
                        <a:rPr lang="en-US" sz="2000" b="1" dirty="0" smtClean="0"/>
                        <a:t>Project Stage</a:t>
                      </a:r>
                      <a:endParaRPr lang="en-US" sz="2000" b="1" dirty="0"/>
                    </a:p>
                  </a:txBody>
                  <a:tcPr marT="91440" marB="91440" anchor="b">
                    <a:solidFill>
                      <a:schemeClr val="bg1">
                        <a:lumMod val="85000"/>
                      </a:schemeClr>
                    </a:solidFill>
                  </a:tcPr>
                </a:tc>
                <a:tc>
                  <a:txBody>
                    <a:bodyPr/>
                    <a:lstStyle/>
                    <a:p>
                      <a:pPr>
                        <a:lnSpc>
                          <a:spcPts val="2100"/>
                        </a:lnSpc>
                      </a:pPr>
                      <a:r>
                        <a:rPr lang="en-US" sz="2000" b="1" baseline="0" dirty="0" smtClean="0"/>
                        <a:t>Risk Identified or New</a:t>
                      </a:r>
                      <a:endParaRPr lang="en-US" sz="2000" b="1" dirty="0"/>
                    </a:p>
                  </a:txBody>
                  <a:tcPr marT="91440" marB="91440" anchor="b">
                    <a:solidFill>
                      <a:schemeClr val="bg1">
                        <a:lumMod val="85000"/>
                      </a:schemeClr>
                    </a:solidFill>
                  </a:tcPr>
                </a:tc>
                <a:tc>
                  <a:txBody>
                    <a:bodyPr/>
                    <a:lstStyle/>
                    <a:p>
                      <a:pPr>
                        <a:lnSpc>
                          <a:spcPts val="2100"/>
                        </a:lnSpc>
                      </a:pPr>
                      <a:r>
                        <a:rPr lang="en-US" sz="2000" b="1" dirty="0" smtClean="0"/>
                        <a:t>Has</a:t>
                      </a:r>
                      <a:r>
                        <a:rPr lang="en-US" sz="2000" b="1" baseline="0" dirty="0" smtClean="0"/>
                        <a:t> the Risk Occurred?</a:t>
                      </a:r>
                      <a:endParaRPr lang="en-US" sz="2000" b="1" dirty="0"/>
                    </a:p>
                  </a:txBody>
                  <a:tcPr marT="91440" marB="91440" anchor="b">
                    <a:solidFill>
                      <a:schemeClr val="bg1">
                        <a:lumMod val="85000"/>
                      </a:schemeClr>
                    </a:solidFill>
                  </a:tcPr>
                </a:tc>
                <a:tc>
                  <a:txBody>
                    <a:bodyPr/>
                    <a:lstStyle/>
                    <a:p>
                      <a:pPr>
                        <a:lnSpc>
                          <a:spcPts val="2100"/>
                        </a:lnSpc>
                      </a:pPr>
                      <a:r>
                        <a:rPr lang="en-US" sz="2000" b="1" dirty="0" smtClean="0"/>
                        <a:t>KU</a:t>
                      </a:r>
                      <a:r>
                        <a:rPr lang="en-US" sz="2000" b="1" baseline="0" dirty="0" smtClean="0"/>
                        <a:t> or UU</a:t>
                      </a:r>
                      <a:endParaRPr lang="en-US" sz="2000" b="1" dirty="0"/>
                    </a:p>
                  </a:txBody>
                  <a:tcPr marT="91440" marB="91440" anchor="b">
                    <a:solidFill>
                      <a:schemeClr val="bg1">
                        <a:lumMod val="85000"/>
                      </a:schemeClr>
                    </a:solidFill>
                  </a:tcPr>
                </a:tc>
                <a:tc>
                  <a:txBody>
                    <a:bodyPr/>
                    <a:lstStyle/>
                    <a:p>
                      <a:pPr>
                        <a:lnSpc>
                          <a:spcPts val="2100"/>
                        </a:lnSpc>
                      </a:pPr>
                      <a:r>
                        <a:rPr lang="en-US" sz="2000" b="1" dirty="0" smtClean="0"/>
                        <a:t>Major Actions</a:t>
                      </a:r>
                      <a:endParaRPr lang="en-US" sz="2000" b="1" dirty="0"/>
                    </a:p>
                  </a:txBody>
                  <a:tcPr marT="91440" marB="91440" anchor="b">
                    <a:solidFill>
                      <a:schemeClr val="bg1">
                        <a:lumMod val="85000"/>
                      </a:schemeClr>
                    </a:solidFill>
                  </a:tcPr>
                </a:tc>
              </a:tr>
              <a:tr h="608286">
                <a:tc>
                  <a:txBody>
                    <a:bodyPr/>
                    <a:lstStyle/>
                    <a:p>
                      <a:pPr>
                        <a:lnSpc>
                          <a:spcPts val="2100"/>
                        </a:lnSpc>
                      </a:pPr>
                      <a:r>
                        <a:rPr lang="en-US" sz="2000" b="0" dirty="0" smtClean="0"/>
                        <a:t>Planning/ Execution</a:t>
                      </a:r>
                      <a:endParaRPr lang="en-US" sz="2000" b="0" dirty="0"/>
                    </a:p>
                  </a:txBody>
                  <a:tcPr marT="91440" marB="91440"/>
                </a:tc>
                <a:tc>
                  <a:txBody>
                    <a:bodyPr/>
                    <a:lstStyle/>
                    <a:p>
                      <a:pPr>
                        <a:lnSpc>
                          <a:spcPts val="2100"/>
                        </a:lnSpc>
                      </a:pPr>
                      <a:r>
                        <a:rPr lang="en-US" sz="2000" b="0" dirty="0" smtClean="0"/>
                        <a:t>Identified</a:t>
                      </a:r>
                      <a:endParaRPr lang="en-US" sz="2000" b="0" dirty="0"/>
                    </a:p>
                  </a:txBody>
                  <a:tcPr marT="91440" marB="91440"/>
                </a:tc>
                <a:tc>
                  <a:txBody>
                    <a:bodyPr/>
                    <a:lstStyle/>
                    <a:p>
                      <a:pPr algn="ctr">
                        <a:lnSpc>
                          <a:spcPts val="2100"/>
                        </a:lnSpc>
                      </a:pPr>
                      <a:r>
                        <a:rPr lang="en-US" sz="2000" b="0" dirty="0" smtClean="0"/>
                        <a:t>No</a:t>
                      </a:r>
                      <a:endParaRPr lang="en-US" sz="2000" b="0" dirty="0"/>
                    </a:p>
                  </a:txBody>
                  <a:tcPr marT="91440" marB="91440"/>
                </a:tc>
                <a:tc>
                  <a:txBody>
                    <a:bodyPr/>
                    <a:lstStyle/>
                    <a:p>
                      <a:pPr algn="ctr">
                        <a:lnSpc>
                          <a:spcPts val="2100"/>
                        </a:lnSpc>
                      </a:pPr>
                      <a:r>
                        <a:rPr lang="en-US" sz="2000" b="0" dirty="0" smtClean="0"/>
                        <a:t>KU</a:t>
                      </a:r>
                      <a:endParaRPr lang="en-US" sz="2000" b="0" dirty="0"/>
                    </a:p>
                  </a:txBody>
                  <a:tcPr marT="91440" marB="91440"/>
                </a:tc>
                <a:tc>
                  <a:txBody>
                    <a:bodyPr/>
                    <a:lstStyle/>
                    <a:p>
                      <a:pPr>
                        <a:lnSpc>
                          <a:spcPts val="2100"/>
                        </a:lnSpc>
                      </a:pPr>
                      <a:r>
                        <a:rPr lang="en-US" sz="2000" b="0" dirty="0" smtClean="0"/>
                        <a:t>Monitor</a:t>
                      </a:r>
                      <a:endParaRPr lang="en-US" sz="2000" b="0" dirty="0"/>
                    </a:p>
                  </a:txBody>
                  <a:tcPr marT="91440" marB="91440"/>
                </a:tc>
              </a:tr>
              <a:tr h="1128306">
                <a:tc>
                  <a:txBody>
                    <a:bodyPr/>
                    <a:lstStyle/>
                    <a:p>
                      <a:r>
                        <a:rPr lang="en-US" sz="2000" b="0" dirty="0" smtClean="0"/>
                        <a:t>Execution</a:t>
                      </a:r>
                      <a:endParaRPr lang="en-US" sz="2000" b="0" dirty="0"/>
                    </a:p>
                  </a:txBody>
                  <a:tcPr marT="91440" marB="91440"/>
                </a:tc>
                <a:tc>
                  <a:txBody>
                    <a:bodyPr/>
                    <a:lstStyle/>
                    <a:p>
                      <a:r>
                        <a:rPr lang="en-US" sz="2000" b="0" dirty="0" smtClean="0"/>
                        <a:t>Identified</a:t>
                      </a:r>
                      <a:endParaRPr lang="en-US" sz="2000" b="0" dirty="0"/>
                    </a:p>
                  </a:txBody>
                  <a:tcPr marT="91440" marB="91440"/>
                </a:tc>
                <a:tc>
                  <a:txBody>
                    <a:bodyPr/>
                    <a:lstStyle/>
                    <a:p>
                      <a:pPr algn="ctr"/>
                      <a:r>
                        <a:rPr lang="en-US" sz="2000" b="0" dirty="0" smtClean="0"/>
                        <a:t>Yes</a:t>
                      </a:r>
                      <a:endParaRPr lang="en-US" sz="2000" b="0" dirty="0"/>
                    </a:p>
                  </a:txBody>
                  <a:tcPr marT="91440" marB="91440"/>
                </a:tc>
                <a:tc>
                  <a:txBody>
                    <a:bodyPr/>
                    <a:lstStyle/>
                    <a:p>
                      <a:pPr algn="ctr"/>
                      <a:r>
                        <a:rPr lang="en-US" sz="2000" b="0" dirty="0" smtClean="0"/>
                        <a:t>KU</a:t>
                      </a:r>
                      <a:endParaRPr lang="en-US" sz="2000" b="0" dirty="0"/>
                    </a:p>
                  </a:txBody>
                  <a:tcPr marT="91440" marB="91440"/>
                </a:tc>
                <a:tc>
                  <a:txBody>
                    <a:bodyPr/>
                    <a:lstStyle/>
                    <a:p>
                      <a:pPr marL="176213" indent="-176213">
                        <a:buFont typeface="Arial" panose="020B0604020202020204" pitchFamily="34" charset="0"/>
                        <a:buChar char="•"/>
                      </a:pPr>
                      <a:r>
                        <a:rPr lang="en-US" sz="2000" b="0" dirty="0" smtClean="0"/>
                        <a:t>Respond </a:t>
                      </a:r>
                      <a:r>
                        <a:rPr lang="en-US" sz="2000" b="0" baseline="0" dirty="0" smtClean="0"/>
                        <a:t>as per plan</a:t>
                      </a:r>
                    </a:p>
                    <a:p>
                      <a:pPr marL="176213" indent="-176213">
                        <a:buFont typeface="Arial" panose="020B0604020202020204" pitchFamily="34" charset="0"/>
                        <a:buChar char="•"/>
                      </a:pPr>
                      <a:r>
                        <a:rPr lang="en-US" sz="2000" b="0" baseline="0" dirty="0" smtClean="0"/>
                        <a:t>Expend Contingency Res</a:t>
                      </a:r>
                    </a:p>
                    <a:p>
                      <a:pPr marL="176213" indent="-176213">
                        <a:buFont typeface="Arial" panose="020B0604020202020204" pitchFamily="34" charset="0"/>
                        <a:buChar char="•"/>
                      </a:pPr>
                      <a:r>
                        <a:rPr lang="en-US" sz="2000" b="0" baseline="0" dirty="0" smtClean="0"/>
                        <a:t>Update Risk Register</a:t>
                      </a:r>
                      <a:endParaRPr lang="en-US" sz="2000" b="0" dirty="0"/>
                    </a:p>
                  </a:txBody>
                  <a:tcPr marT="91440" marB="91440"/>
                </a:tc>
              </a:tr>
              <a:tr h="11124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t>Execution</a:t>
                      </a:r>
                    </a:p>
                  </a:txBody>
                  <a:tcPr marT="91440" marB="91440"/>
                </a:tc>
                <a:tc>
                  <a:txBody>
                    <a:bodyPr/>
                    <a:lstStyle/>
                    <a:p>
                      <a:r>
                        <a:rPr lang="en-US" sz="2000" b="0" dirty="0" smtClean="0"/>
                        <a:t>New</a:t>
                      </a:r>
                      <a:endParaRPr lang="en-US" sz="2000" b="0" dirty="0"/>
                    </a:p>
                  </a:txBody>
                  <a:tcPr marT="91440" marB="91440"/>
                </a:tc>
                <a:tc>
                  <a:txBody>
                    <a:bodyPr/>
                    <a:lstStyle/>
                    <a:p>
                      <a:pPr algn="ctr"/>
                      <a:r>
                        <a:rPr lang="en-US" sz="2000" b="0" dirty="0" smtClean="0"/>
                        <a:t>No</a:t>
                      </a:r>
                      <a:endParaRPr lang="en-US" sz="2000" b="0" dirty="0"/>
                    </a:p>
                  </a:txBody>
                  <a:tcPr marT="91440" marB="91440"/>
                </a:tc>
                <a:tc>
                  <a:txBody>
                    <a:bodyPr/>
                    <a:lstStyle/>
                    <a:p>
                      <a:pPr algn="ctr"/>
                      <a:r>
                        <a:rPr lang="en-US" sz="2000" b="0" dirty="0" smtClean="0"/>
                        <a:t>KU</a:t>
                      </a:r>
                      <a:endParaRPr lang="en-US" sz="2000" b="0" dirty="0"/>
                    </a:p>
                  </a:txBody>
                  <a:tcPr marT="91440" marB="91440"/>
                </a:tc>
                <a:tc>
                  <a:txBody>
                    <a:bodyPr/>
                    <a:lstStyle/>
                    <a:p>
                      <a:pPr marL="176213" indent="-176213">
                        <a:buFont typeface="Arial" panose="020B0604020202020204" pitchFamily="34" charset="0"/>
                        <a:buChar char="•"/>
                      </a:pPr>
                      <a:r>
                        <a:rPr lang="en-US" sz="2000" b="0" dirty="0" smtClean="0"/>
                        <a:t>Analyse the Risk</a:t>
                      </a:r>
                      <a:endParaRPr lang="en-US" sz="2000" b="0" baseline="0" dirty="0" smtClean="0"/>
                    </a:p>
                    <a:p>
                      <a:pPr marL="176213" indent="-176213">
                        <a:buFont typeface="Arial" panose="020B0604020202020204" pitchFamily="34" charset="0"/>
                        <a:buChar char="•"/>
                      </a:pPr>
                      <a:r>
                        <a:rPr lang="en-US" sz="2000" b="0" baseline="0" dirty="0" smtClean="0"/>
                        <a:t>Devise Response</a:t>
                      </a:r>
                    </a:p>
                    <a:p>
                      <a:pPr marL="176213" indent="-176213">
                        <a:buFont typeface="Arial" panose="020B0604020202020204" pitchFamily="34" charset="0"/>
                        <a:buChar char="•"/>
                      </a:pPr>
                      <a:r>
                        <a:rPr lang="en-US" sz="2000" b="0" baseline="0" dirty="0" smtClean="0"/>
                        <a:t>Allocate Contingency Res</a:t>
                      </a:r>
                    </a:p>
                    <a:p>
                      <a:pPr marL="176213" indent="-176213">
                        <a:buFont typeface="Arial" panose="020B0604020202020204" pitchFamily="34" charset="0"/>
                        <a:buChar char="•"/>
                      </a:pPr>
                      <a:r>
                        <a:rPr lang="en-US" sz="2000" b="0" baseline="0" dirty="0" smtClean="0"/>
                        <a:t>Update Risk Register</a:t>
                      </a:r>
                      <a:endParaRPr lang="en-US" sz="2000" b="0" dirty="0" smtClean="0"/>
                    </a:p>
                  </a:txBody>
                  <a:tcPr marT="91440" marB="91440"/>
                </a:tc>
              </a:tr>
              <a:tr h="18321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t>Execution</a:t>
                      </a:r>
                    </a:p>
                  </a:txBody>
                  <a:tcPr marT="91440" marB="91440"/>
                </a:tc>
                <a:tc>
                  <a:txBody>
                    <a:bodyPr/>
                    <a:lstStyle/>
                    <a:p>
                      <a:r>
                        <a:rPr lang="en-US" sz="2000" b="0" dirty="0" smtClean="0"/>
                        <a:t>New</a:t>
                      </a:r>
                      <a:endParaRPr lang="en-US" sz="2000" b="0" dirty="0"/>
                    </a:p>
                  </a:txBody>
                  <a:tcPr marT="91440" marB="91440"/>
                </a:tc>
                <a:tc>
                  <a:txBody>
                    <a:bodyPr/>
                    <a:lstStyle/>
                    <a:p>
                      <a:pPr algn="ctr"/>
                      <a:r>
                        <a:rPr lang="en-US" sz="2000" b="0" dirty="0" smtClean="0"/>
                        <a:t>Yes</a:t>
                      </a:r>
                      <a:endParaRPr lang="en-US" sz="2000" b="0" dirty="0"/>
                    </a:p>
                  </a:txBody>
                  <a:tcPr marT="91440" marB="91440"/>
                </a:tc>
                <a:tc>
                  <a:txBody>
                    <a:bodyPr/>
                    <a:lstStyle/>
                    <a:p>
                      <a:pPr algn="ctr"/>
                      <a:r>
                        <a:rPr lang="en-US" sz="2000" b="0" dirty="0" smtClean="0"/>
                        <a:t>UU</a:t>
                      </a:r>
                      <a:endParaRPr lang="en-US" sz="2000" b="0" dirty="0"/>
                    </a:p>
                  </a:txBody>
                  <a:tcPr marT="91440" marB="91440"/>
                </a:tc>
                <a:tc>
                  <a:txBody>
                    <a:bodyPr/>
                    <a:lstStyle/>
                    <a:p>
                      <a:pPr marL="176213" indent="-173038">
                        <a:lnSpc>
                          <a:spcPts val="2100"/>
                        </a:lnSpc>
                        <a:spcBef>
                          <a:spcPts val="300"/>
                        </a:spcBef>
                        <a:spcAft>
                          <a:spcPts val="300"/>
                        </a:spcAft>
                        <a:buFont typeface="Arial" panose="020B0604020202020204" pitchFamily="34" charset="0"/>
                        <a:buChar char="•"/>
                      </a:pPr>
                      <a:r>
                        <a:rPr lang="en-US" sz="2000" b="0" kern="1200" dirty="0" smtClean="0">
                          <a:solidFill>
                            <a:schemeClr val="tx1"/>
                          </a:solidFill>
                          <a:latin typeface="+mn-lt"/>
                          <a:ea typeface="+mn-ea"/>
                          <a:cs typeface="+mn-cs"/>
                        </a:rPr>
                        <a:t>Create a </a:t>
                      </a:r>
                      <a:r>
                        <a:rPr lang="en-US" sz="2000" b="1" kern="1200" dirty="0" smtClean="0">
                          <a:solidFill>
                            <a:schemeClr val="tx1"/>
                          </a:solidFill>
                          <a:latin typeface="+mn-lt"/>
                          <a:ea typeface="+mn-ea"/>
                          <a:cs typeface="+mn-cs"/>
                        </a:rPr>
                        <a:t>workaround </a:t>
                      </a:r>
                    </a:p>
                    <a:p>
                      <a:pPr marL="176213" indent="-173038">
                        <a:lnSpc>
                          <a:spcPts val="2100"/>
                        </a:lnSpc>
                        <a:spcBef>
                          <a:spcPts val="300"/>
                        </a:spcBef>
                        <a:spcAft>
                          <a:spcPts val="300"/>
                        </a:spcAft>
                        <a:buFont typeface="Arial" panose="020B0604020202020204" pitchFamily="34" charset="0"/>
                        <a:buChar char="•"/>
                      </a:pPr>
                      <a:r>
                        <a:rPr lang="en-US" sz="2000" b="0" kern="1200" dirty="0" smtClean="0">
                          <a:solidFill>
                            <a:schemeClr val="tx1"/>
                          </a:solidFill>
                          <a:latin typeface="+mn-lt"/>
                          <a:ea typeface="+mn-ea"/>
                          <a:cs typeface="+mn-cs"/>
                        </a:rPr>
                        <a:t>Look for any unexpected effects</a:t>
                      </a:r>
                    </a:p>
                    <a:p>
                      <a:pPr marL="176213" indent="-173038">
                        <a:lnSpc>
                          <a:spcPts val="2100"/>
                        </a:lnSpc>
                        <a:spcBef>
                          <a:spcPts val="300"/>
                        </a:spcBef>
                        <a:spcAft>
                          <a:spcPts val="300"/>
                        </a:spcAft>
                        <a:buFont typeface="Arial" panose="020B0604020202020204" pitchFamily="34" charset="0"/>
                        <a:buChar char="•"/>
                      </a:pPr>
                      <a:r>
                        <a:rPr lang="en-US" sz="2000" b="0" kern="1200" dirty="0" smtClean="0">
                          <a:solidFill>
                            <a:schemeClr val="tx1"/>
                          </a:solidFill>
                          <a:latin typeface="+mn-lt"/>
                          <a:ea typeface="+mn-ea"/>
                          <a:cs typeface="+mn-cs"/>
                        </a:rPr>
                        <a:t>Reevaluate the Identify Risk process</a:t>
                      </a:r>
                    </a:p>
                    <a:p>
                      <a:pPr marL="176213" indent="-173038">
                        <a:lnSpc>
                          <a:spcPts val="2100"/>
                        </a:lnSpc>
                        <a:spcBef>
                          <a:spcPts val="300"/>
                        </a:spcBef>
                        <a:spcAft>
                          <a:spcPts val="300"/>
                        </a:spcAft>
                        <a:buFont typeface="Arial" panose="020B0604020202020204" pitchFamily="34" charset="0"/>
                        <a:buChar char="•"/>
                      </a:pPr>
                      <a:r>
                        <a:rPr lang="en-US" sz="2000" b="0" kern="1200" dirty="0" smtClean="0">
                          <a:solidFill>
                            <a:schemeClr val="tx1"/>
                          </a:solidFill>
                          <a:latin typeface="+mn-lt"/>
                          <a:ea typeface="+mn-ea"/>
                          <a:cs typeface="+mn-cs"/>
                        </a:rPr>
                        <a:t>Update Risk Register</a:t>
                      </a:r>
                    </a:p>
                    <a:p>
                      <a:pPr marL="176213" indent="-173038">
                        <a:lnSpc>
                          <a:spcPts val="2100"/>
                        </a:lnSpc>
                        <a:spcBef>
                          <a:spcPts val="300"/>
                        </a:spcBef>
                        <a:spcAft>
                          <a:spcPts val="300"/>
                        </a:spcAft>
                        <a:buFont typeface="Arial" panose="020B0604020202020204" pitchFamily="34" charset="0"/>
                        <a:buChar char="•"/>
                      </a:pPr>
                      <a:r>
                        <a:rPr lang="en-US" sz="2000" b="0" kern="1200" dirty="0" smtClean="0">
                          <a:solidFill>
                            <a:schemeClr val="tx1"/>
                          </a:solidFill>
                          <a:latin typeface="+mn-lt"/>
                          <a:ea typeface="+mn-ea"/>
                          <a:cs typeface="+mn-cs"/>
                        </a:rPr>
                        <a:t>Use Management Reserves if approved and released by the management</a:t>
                      </a:r>
                      <a:endParaRPr lang="en-US" sz="2000" b="0" kern="1200" dirty="0">
                        <a:solidFill>
                          <a:schemeClr val="tx1"/>
                        </a:solidFill>
                        <a:latin typeface="+mn-lt"/>
                        <a:ea typeface="+mn-ea"/>
                        <a:cs typeface="+mn-cs"/>
                      </a:endParaRPr>
                    </a:p>
                  </a:txBody>
                  <a:tcPr marT="91440" marB="91440"/>
                </a:tc>
              </a:tr>
            </a:tbl>
          </a:graphicData>
        </a:graphic>
      </p:graphicFrame>
      <p:sp>
        <p:nvSpPr>
          <p:cNvPr id="12"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1981038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What is Monitoring &amp; Controlling Risks?</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sp>
        <p:nvSpPr>
          <p:cNvPr id="20" name="TextBox 19"/>
          <p:cNvSpPr txBox="1"/>
          <p:nvPr/>
        </p:nvSpPr>
        <p:spPr>
          <a:xfrm>
            <a:off x="152400" y="914400"/>
            <a:ext cx="8077200" cy="5232202"/>
          </a:xfrm>
          <a:prstGeom prst="rect">
            <a:avLst/>
          </a:prstGeom>
          <a:noFill/>
        </p:spPr>
        <p:txBody>
          <a:bodyPr wrap="square" rtlCol="0">
            <a:spAutoFit/>
          </a:bodyPr>
          <a:lstStyle/>
          <a:p>
            <a:pPr>
              <a:spcBef>
                <a:spcPts val="1200"/>
              </a:spcBef>
            </a:pPr>
            <a:r>
              <a:rPr lang="en-US" sz="2400" dirty="0" smtClean="0"/>
              <a:t>» Monitoring &amp; Controlling Risks is the </a:t>
            </a:r>
            <a:r>
              <a:rPr lang="en-US" sz="2400" dirty="0"/>
              <a:t>process </a:t>
            </a:r>
            <a:r>
              <a:rPr lang="en-US" sz="2400" dirty="0" smtClean="0"/>
              <a:t>of:</a:t>
            </a:r>
          </a:p>
          <a:p>
            <a:pPr marL="395288" indent="-173038">
              <a:spcBef>
                <a:spcPts val="1200"/>
              </a:spcBef>
              <a:buFont typeface="Arial" panose="020B0604020202020204" pitchFamily="34" charset="0"/>
              <a:buChar char="•"/>
            </a:pPr>
            <a:r>
              <a:rPr lang="en-US" sz="2400" dirty="0"/>
              <a:t>i</a:t>
            </a:r>
            <a:r>
              <a:rPr lang="en-US" sz="2400" dirty="0" smtClean="0"/>
              <a:t>mplementing </a:t>
            </a:r>
            <a:r>
              <a:rPr lang="en-US" sz="2400" i="1" dirty="0" smtClean="0"/>
              <a:t>Risk Response Plans</a:t>
            </a:r>
          </a:p>
          <a:p>
            <a:pPr marL="395288" indent="-173038">
              <a:spcBef>
                <a:spcPts val="1200"/>
              </a:spcBef>
              <a:buFont typeface="Arial" panose="020B0604020202020204" pitchFamily="34" charset="0"/>
              <a:buChar char="•"/>
            </a:pPr>
            <a:r>
              <a:rPr lang="en-US" sz="2400" dirty="0" smtClean="0"/>
              <a:t>tracking </a:t>
            </a:r>
            <a:r>
              <a:rPr lang="en-US" sz="2400" i="1" dirty="0" smtClean="0"/>
              <a:t>Identified Risks</a:t>
            </a:r>
            <a:r>
              <a:rPr lang="en-US" sz="2400" dirty="0" smtClean="0"/>
              <a:t> and their </a:t>
            </a:r>
            <a:r>
              <a:rPr lang="en-US" sz="2400" i="1" dirty="0" smtClean="0"/>
              <a:t>Trigger</a:t>
            </a:r>
            <a:r>
              <a:rPr lang="en-US" sz="2400" dirty="0" smtClean="0"/>
              <a:t> conditions, for their validity and changes</a:t>
            </a:r>
          </a:p>
          <a:p>
            <a:pPr marL="395288" indent="-173038">
              <a:spcBef>
                <a:spcPts val="1200"/>
              </a:spcBef>
              <a:buFont typeface="Arial" panose="020B0604020202020204" pitchFamily="34" charset="0"/>
              <a:buChar char="•"/>
            </a:pPr>
            <a:r>
              <a:rPr lang="en-US" sz="2400" dirty="0" smtClean="0"/>
              <a:t>monitoring </a:t>
            </a:r>
            <a:r>
              <a:rPr lang="en-US" sz="2400" i="1" dirty="0" smtClean="0"/>
              <a:t>Residual </a:t>
            </a:r>
            <a:r>
              <a:rPr lang="en-US" sz="2400" dirty="0" smtClean="0"/>
              <a:t>and</a:t>
            </a:r>
            <a:r>
              <a:rPr lang="en-US" sz="2400" i="1" dirty="0" smtClean="0"/>
              <a:t> Secondary Risks</a:t>
            </a:r>
          </a:p>
          <a:p>
            <a:pPr marL="395288" indent="-173038">
              <a:spcBef>
                <a:spcPts val="1200"/>
              </a:spcBef>
              <a:buFont typeface="Arial" panose="020B0604020202020204" pitchFamily="34" charset="0"/>
              <a:buChar char="•"/>
            </a:pPr>
            <a:r>
              <a:rPr lang="en-US" sz="2400" dirty="0" smtClean="0"/>
              <a:t>identifying and analysing </a:t>
            </a:r>
            <a:r>
              <a:rPr lang="en-US" sz="2400" i="1" dirty="0" smtClean="0"/>
              <a:t>New Risks (Known Unknowns)</a:t>
            </a:r>
          </a:p>
          <a:p>
            <a:pPr marL="395288" indent="-173038">
              <a:spcBef>
                <a:spcPts val="1200"/>
              </a:spcBef>
              <a:buFont typeface="Arial" panose="020B0604020202020204" pitchFamily="34" charset="0"/>
              <a:buChar char="•"/>
            </a:pPr>
            <a:r>
              <a:rPr lang="en-US" sz="2400" dirty="0" smtClean="0"/>
              <a:t>controlling </a:t>
            </a:r>
            <a:r>
              <a:rPr lang="en-US" sz="2400" i="1" dirty="0" smtClean="0"/>
              <a:t>New Risks</a:t>
            </a:r>
            <a:r>
              <a:rPr lang="en-US" sz="2400" dirty="0" smtClean="0"/>
              <a:t> </a:t>
            </a:r>
            <a:r>
              <a:rPr lang="en-US" sz="2400" i="1" dirty="0" smtClean="0"/>
              <a:t>(Unknown Unknowns) as they occur</a:t>
            </a:r>
            <a:endParaRPr lang="en-US" sz="2400" dirty="0" smtClean="0"/>
          </a:p>
          <a:p>
            <a:pPr marL="395288" indent="-173038">
              <a:spcBef>
                <a:spcPts val="1200"/>
              </a:spcBef>
              <a:buFont typeface="Arial" panose="020B0604020202020204" pitchFamily="34" charset="0"/>
              <a:buChar char="•"/>
            </a:pPr>
            <a:r>
              <a:rPr lang="en-US" sz="2400" dirty="0" smtClean="0"/>
              <a:t>evaluating risk process  </a:t>
            </a:r>
            <a:r>
              <a:rPr lang="en-US" sz="2400" dirty="0"/>
              <a:t>effectiveness throughout the </a:t>
            </a:r>
            <a:r>
              <a:rPr lang="en-US" sz="2400" dirty="0" smtClean="0"/>
              <a:t>project</a:t>
            </a:r>
            <a:endParaRPr lang="en-US" sz="2400" dirty="0"/>
          </a:p>
          <a:p>
            <a:pPr marL="234950" indent="-234950">
              <a:spcBef>
                <a:spcPts val="1200"/>
              </a:spcBef>
            </a:pPr>
            <a:r>
              <a:rPr lang="en-US" sz="2400" dirty="0"/>
              <a:t>» </a:t>
            </a:r>
            <a:r>
              <a:rPr lang="en-US" sz="2400" dirty="0" smtClean="0"/>
              <a:t>Monitoring &amp; Controlling responsibilities entrusted to the </a:t>
            </a:r>
            <a:r>
              <a:rPr lang="en-US" sz="2400" i="1" dirty="0" smtClean="0"/>
              <a:t>Risk Owners </a:t>
            </a:r>
            <a:r>
              <a:rPr lang="en-US" sz="2400" dirty="0" smtClean="0"/>
              <a:t>(Risk Owners also propose/develop and implement risk response plans) </a:t>
            </a:r>
            <a:r>
              <a:rPr lang="en-US" sz="2400" i="1" dirty="0" smtClean="0"/>
              <a:t> </a:t>
            </a:r>
            <a:endParaRPr lang="en-US" sz="2400" dirty="0" smtClean="0"/>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492968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Actions involved in MEC of Risks -1/4</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a:t>
            </a:fld>
            <a:endParaRPr lang="en-US" b="1" dirty="0">
              <a:solidFill>
                <a:prstClr val="black"/>
              </a:solidFill>
            </a:endParaRPr>
          </a:p>
        </p:txBody>
      </p:sp>
      <p:sp>
        <p:nvSpPr>
          <p:cNvPr id="20" name="TextBox 19"/>
          <p:cNvSpPr txBox="1"/>
          <p:nvPr/>
        </p:nvSpPr>
        <p:spPr>
          <a:xfrm>
            <a:off x="138545" y="676589"/>
            <a:ext cx="8839200" cy="6247864"/>
          </a:xfrm>
          <a:prstGeom prst="rect">
            <a:avLst/>
          </a:prstGeom>
          <a:noFill/>
        </p:spPr>
        <p:txBody>
          <a:bodyPr wrap="square" rtlCol="0">
            <a:spAutoFit/>
          </a:bodyPr>
          <a:lstStyle/>
          <a:p>
            <a:pPr marL="177800" indent="-177800">
              <a:spcBef>
                <a:spcPts val="600"/>
              </a:spcBef>
              <a:buFont typeface="Arial" panose="020B0604020202020204" pitchFamily="34" charset="0"/>
              <a:buChar char="•"/>
            </a:pPr>
            <a:r>
              <a:rPr lang="en-US" sz="2400" dirty="0">
                <a:solidFill>
                  <a:prstClr val="black"/>
                </a:solidFill>
              </a:rPr>
              <a:t>Look for the occurrence of </a:t>
            </a:r>
            <a:r>
              <a:rPr lang="en-US" sz="2400" i="1" dirty="0" smtClean="0">
                <a:solidFill>
                  <a:prstClr val="black"/>
                </a:solidFill>
              </a:rPr>
              <a:t>Risk Triggers</a:t>
            </a:r>
          </a:p>
          <a:p>
            <a:pPr marL="168275" indent="-168275">
              <a:spcBef>
                <a:spcPts val="600"/>
              </a:spcBef>
              <a:buFont typeface="Arial" panose="020B0604020202020204" pitchFamily="34" charset="0"/>
              <a:buChar char="•"/>
            </a:pPr>
            <a:r>
              <a:rPr lang="en-US" sz="2400" dirty="0" smtClean="0">
                <a:solidFill>
                  <a:prstClr val="black"/>
                </a:solidFill>
              </a:rPr>
              <a:t>Monitor </a:t>
            </a:r>
            <a:r>
              <a:rPr lang="en-US" sz="2400" i="1" dirty="0" smtClean="0">
                <a:solidFill>
                  <a:prstClr val="black"/>
                </a:solidFill>
              </a:rPr>
              <a:t>Residual Risks</a:t>
            </a:r>
          </a:p>
          <a:p>
            <a:pPr marL="168275" indent="-168275">
              <a:spcBef>
                <a:spcPts val="600"/>
              </a:spcBef>
              <a:buFont typeface="Arial" panose="020B0604020202020204" pitchFamily="34" charset="0"/>
              <a:buChar char="•"/>
            </a:pPr>
            <a:r>
              <a:rPr lang="en-US" sz="2400" dirty="0" smtClean="0">
                <a:solidFill>
                  <a:prstClr val="black"/>
                </a:solidFill>
              </a:rPr>
              <a:t>Identify New Risks </a:t>
            </a:r>
            <a:r>
              <a:rPr lang="en-US" sz="2400" dirty="0">
                <a:solidFill>
                  <a:prstClr val="black"/>
                </a:solidFill>
              </a:rPr>
              <a:t>and then </a:t>
            </a:r>
            <a:r>
              <a:rPr lang="en-US" sz="2400" dirty="0" err="1" smtClean="0">
                <a:solidFill>
                  <a:prstClr val="black"/>
                </a:solidFill>
              </a:rPr>
              <a:t>analyse</a:t>
            </a:r>
            <a:r>
              <a:rPr lang="en-US" sz="2400" dirty="0" smtClean="0">
                <a:solidFill>
                  <a:prstClr val="black"/>
                </a:solidFill>
              </a:rPr>
              <a:t> </a:t>
            </a:r>
            <a:r>
              <a:rPr lang="en-US" sz="2400" dirty="0">
                <a:solidFill>
                  <a:prstClr val="black"/>
                </a:solidFill>
              </a:rPr>
              <a:t>and plan for </a:t>
            </a:r>
            <a:r>
              <a:rPr lang="en-US" sz="2400" dirty="0" smtClean="0">
                <a:solidFill>
                  <a:prstClr val="black"/>
                </a:solidFill>
              </a:rPr>
              <a:t>them </a:t>
            </a:r>
            <a:r>
              <a:rPr lang="en-US" sz="2400" i="1" dirty="0" smtClean="0">
                <a:solidFill>
                  <a:prstClr val="black"/>
                </a:solidFill>
              </a:rPr>
              <a:t>(Risks can </a:t>
            </a:r>
            <a:r>
              <a:rPr lang="en-US" sz="2400" i="1" dirty="0">
                <a:solidFill>
                  <a:prstClr val="black"/>
                </a:solidFill>
              </a:rPr>
              <a:t>be identified anytime during the project, along with plans for how to handle the newly identified </a:t>
            </a:r>
            <a:r>
              <a:rPr lang="en-US" sz="2400" i="1" dirty="0" smtClean="0">
                <a:solidFill>
                  <a:prstClr val="black"/>
                </a:solidFill>
              </a:rPr>
              <a:t>risks)</a:t>
            </a:r>
            <a:r>
              <a:rPr lang="en-US" sz="2400" dirty="0" smtClean="0">
                <a:solidFill>
                  <a:prstClr val="black"/>
                </a:solidFill>
              </a:rPr>
              <a:t> </a:t>
            </a:r>
          </a:p>
          <a:p>
            <a:pPr marL="168275" indent="-168275">
              <a:spcBef>
                <a:spcPts val="600"/>
              </a:spcBef>
              <a:buFont typeface="Arial" panose="020B0604020202020204" pitchFamily="34" charset="0"/>
              <a:buChar char="•"/>
            </a:pPr>
            <a:r>
              <a:rPr lang="en-US" sz="2400" dirty="0" smtClean="0">
                <a:solidFill>
                  <a:prstClr val="black"/>
                </a:solidFill>
              </a:rPr>
              <a:t>Evaluate </a:t>
            </a:r>
            <a:r>
              <a:rPr lang="en-US" sz="2400" dirty="0">
                <a:solidFill>
                  <a:prstClr val="black"/>
                </a:solidFill>
              </a:rPr>
              <a:t>the effectiveness of the risk management </a:t>
            </a:r>
            <a:r>
              <a:rPr lang="en-US" sz="2400" dirty="0" smtClean="0">
                <a:solidFill>
                  <a:prstClr val="black"/>
                </a:solidFill>
              </a:rPr>
              <a:t>plan:</a:t>
            </a:r>
          </a:p>
          <a:p>
            <a:pPr marL="177800">
              <a:spcBef>
                <a:spcPts val="600"/>
              </a:spcBef>
            </a:pPr>
            <a:r>
              <a:rPr lang="en-US" sz="2400" dirty="0" smtClean="0">
                <a:solidFill>
                  <a:prstClr val="black"/>
                </a:solidFill>
              </a:rPr>
              <a:t> </a:t>
            </a:r>
            <a:r>
              <a:rPr lang="en-US" sz="2400" i="1" dirty="0">
                <a:solidFill>
                  <a:srgbClr val="0070C0"/>
                </a:solidFill>
              </a:rPr>
              <a:t>"Are the risk management processes working?"</a:t>
            </a:r>
            <a:r>
              <a:rPr lang="en-US" sz="2400" dirty="0">
                <a:solidFill>
                  <a:prstClr val="black"/>
                </a:solidFill>
              </a:rPr>
              <a:t> </a:t>
            </a:r>
            <a:endParaRPr lang="en-US" sz="2400" dirty="0" smtClean="0">
              <a:solidFill>
                <a:prstClr val="black"/>
              </a:solidFill>
            </a:endParaRPr>
          </a:p>
          <a:p>
            <a:pPr marL="168275" indent="-168275">
              <a:spcBef>
                <a:spcPts val="600"/>
              </a:spcBef>
              <a:buFont typeface="Arial" panose="020B0604020202020204" pitchFamily="34" charset="0"/>
              <a:buChar char="•"/>
            </a:pPr>
            <a:r>
              <a:rPr lang="en-US" sz="2400" dirty="0" smtClean="0">
                <a:solidFill>
                  <a:prstClr val="black"/>
                </a:solidFill>
              </a:rPr>
              <a:t>Develop </a:t>
            </a:r>
            <a:r>
              <a:rPr lang="en-US" sz="2400" dirty="0">
                <a:solidFill>
                  <a:prstClr val="black"/>
                </a:solidFill>
              </a:rPr>
              <a:t>new </a:t>
            </a:r>
            <a:r>
              <a:rPr lang="en-US" sz="2400" dirty="0" smtClean="0">
                <a:solidFill>
                  <a:prstClr val="black"/>
                </a:solidFill>
              </a:rPr>
              <a:t>Risk Responses:</a:t>
            </a:r>
          </a:p>
          <a:p>
            <a:pPr marL="109538">
              <a:spcBef>
                <a:spcPts val="600"/>
              </a:spcBef>
            </a:pPr>
            <a:r>
              <a:rPr lang="en-US" sz="2400" i="1" dirty="0" smtClean="0">
                <a:solidFill>
                  <a:srgbClr val="0070C0"/>
                </a:solidFill>
              </a:rPr>
              <a:t>"</a:t>
            </a:r>
            <a:r>
              <a:rPr lang="en-US" sz="2400" i="1" dirty="0">
                <a:solidFill>
                  <a:srgbClr val="0070C0"/>
                </a:solidFill>
              </a:rPr>
              <a:t>That plan no longer seems like it will work based on new information. Let's plan a different response</a:t>
            </a:r>
            <a:r>
              <a:rPr lang="en-US" sz="2400" i="1" dirty="0" smtClean="0">
                <a:solidFill>
                  <a:srgbClr val="0070C0"/>
                </a:solidFill>
              </a:rPr>
              <a:t>."</a:t>
            </a:r>
          </a:p>
          <a:p>
            <a:pPr marL="168275" indent="-168275">
              <a:spcBef>
                <a:spcPts val="600"/>
              </a:spcBef>
              <a:buFont typeface="Arial" panose="020B0604020202020204" pitchFamily="34" charset="0"/>
              <a:buChar char="•"/>
            </a:pPr>
            <a:r>
              <a:rPr lang="en-US" sz="2400" dirty="0" smtClean="0">
                <a:solidFill>
                  <a:prstClr val="black"/>
                </a:solidFill>
              </a:rPr>
              <a:t>Collect </a:t>
            </a:r>
            <a:r>
              <a:rPr lang="en-US" sz="2400" dirty="0">
                <a:solidFill>
                  <a:prstClr val="black"/>
                </a:solidFill>
              </a:rPr>
              <a:t>and communicate </a:t>
            </a:r>
            <a:r>
              <a:rPr lang="en-US" sz="2400" dirty="0" smtClean="0">
                <a:solidFill>
                  <a:prstClr val="black"/>
                </a:solidFill>
              </a:rPr>
              <a:t>Risk Status to the stakeholders:</a:t>
            </a:r>
          </a:p>
          <a:p>
            <a:pPr marL="109538">
              <a:spcBef>
                <a:spcPts val="600"/>
              </a:spcBef>
            </a:pPr>
            <a:r>
              <a:rPr lang="en-US" sz="2400" i="1" dirty="0" smtClean="0">
                <a:solidFill>
                  <a:prstClr val="black"/>
                </a:solidFill>
              </a:rPr>
              <a:t> </a:t>
            </a:r>
            <a:r>
              <a:rPr lang="en-US" sz="2400" i="1" dirty="0">
                <a:solidFill>
                  <a:srgbClr val="0070C0"/>
                </a:solidFill>
              </a:rPr>
              <a:t>"Four identified risks occurred last month, and all risk response plans were implemented successfully. Next month we expect eight other risks to potentially occur. Risk reserves are still considered adequate for covering the identified risks on this </a:t>
            </a:r>
            <a:r>
              <a:rPr lang="en-US" sz="2400" i="1" dirty="0" smtClean="0">
                <a:solidFill>
                  <a:srgbClr val="0070C0"/>
                </a:solidFill>
              </a:rPr>
              <a:t>project.” or </a:t>
            </a:r>
          </a:p>
        </p:txBody>
      </p:sp>
      <p:sp>
        <p:nvSpPr>
          <p:cNvPr id="6" name="Footer Placeholder 3"/>
          <p:cNvSpPr>
            <a:spLocks noGrp="1"/>
          </p:cNvSpPr>
          <p:nvPr>
            <p:ph type="ftr" sz="quarter" idx="11"/>
          </p:nvPr>
        </p:nvSpPr>
        <p:spPr>
          <a:xfrm>
            <a:off x="7625862" y="6543079"/>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4122194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xEl>
                                              <p:pRg st="7" end="7"/>
                                            </p:txEl>
                                          </p:spTgt>
                                        </p:tgtEl>
                                        <p:attrNameLst>
                                          <p:attrName>style.visibility</p:attrName>
                                        </p:attrNameLst>
                                      </p:cBhvr>
                                      <p:to>
                                        <p:strVal val="visible"/>
                                      </p:to>
                                    </p:set>
                                    <p:animEffect transition="in" filter="fade">
                                      <p:cBhvr>
                                        <p:cTn id="42" dur="500"/>
                                        <p:tgtEl>
                                          <p:spTgt spid="2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xEl>
                                              <p:pRg st="8" end="8"/>
                                            </p:txEl>
                                          </p:spTgt>
                                        </p:tgtEl>
                                        <p:attrNameLst>
                                          <p:attrName>style.visibility</p:attrName>
                                        </p:attrNameLst>
                                      </p:cBhvr>
                                      <p:to>
                                        <p:strVal val="visible"/>
                                      </p:to>
                                    </p:set>
                                    <p:animEffect transition="in" filter="fade">
                                      <p:cBhvr>
                                        <p:cTn id="47" dur="500"/>
                                        <p:tgtEl>
                                          <p:spTgt spid="2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a:solidFill>
                  <a:srgbClr val="FF0000"/>
                </a:solidFill>
                <a:effectLst>
                  <a:outerShdw blurRad="38100" dist="38100" dir="2700000" algn="tl">
                    <a:srgbClr val="000000">
                      <a:alpha val="43137"/>
                    </a:srgbClr>
                  </a:outerShdw>
                </a:effectLst>
              </a:rPr>
              <a:t>Actions </a:t>
            </a:r>
            <a:r>
              <a:rPr lang="en-US" sz="3200" b="1" dirty="0" smtClean="0">
                <a:solidFill>
                  <a:srgbClr val="FF0000"/>
                </a:solidFill>
                <a:effectLst>
                  <a:outerShdw blurRad="38100" dist="38100" dir="2700000" algn="tl">
                    <a:srgbClr val="000000">
                      <a:alpha val="43137"/>
                    </a:srgbClr>
                  </a:outerShdw>
                </a:effectLst>
              </a:rPr>
              <a:t>involved </a:t>
            </a:r>
            <a:r>
              <a:rPr lang="en-US" sz="3200" b="1" dirty="0">
                <a:solidFill>
                  <a:srgbClr val="FF0000"/>
                </a:solidFill>
                <a:effectLst>
                  <a:outerShdw blurRad="38100" dist="38100" dir="2700000" algn="tl">
                    <a:srgbClr val="000000">
                      <a:alpha val="43137"/>
                    </a:srgbClr>
                  </a:outerShdw>
                </a:effectLst>
              </a:rPr>
              <a:t>in MEC of </a:t>
            </a:r>
            <a:r>
              <a:rPr lang="en-US" sz="3200" b="1" dirty="0" smtClean="0">
                <a:solidFill>
                  <a:srgbClr val="FF0000"/>
                </a:solidFill>
                <a:effectLst>
                  <a:outerShdw blurRad="38100" dist="38100" dir="2700000" algn="tl">
                    <a:srgbClr val="000000">
                      <a:alpha val="43137"/>
                    </a:srgbClr>
                  </a:outerShdw>
                </a:effectLst>
              </a:rPr>
              <a:t>Risks – 2/4</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a:t>
            </a:fld>
            <a:endParaRPr lang="en-US" b="1" dirty="0">
              <a:solidFill>
                <a:prstClr val="black"/>
              </a:solidFill>
            </a:endParaRPr>
          </a:p>
        </p:txBody>
      </p:sp>
      <p:sp>
        <p:nvSpPr>
          <p:cNvPr id="20" name="TextBox 19"/>
          <p:cNvSpPr txBox="1"/>
          <p:nvPr/>
        </p:nvSpPr>
        <p:spPr>
          <a:xfrm>
            <a:off x="152400" y="750624"/>
            <a:ext cx="8839200" cy="5355312"/>
          </a:xfrm>
          <a:prstGeom prst="rect">
            <a:avLst/>
          </a:prstGeom>
          <a:noFill/>
        </p:spPr>
        <p:txBody>
          <a:bodyPr wrap="square" rtlCol="0">
            <a:spAutoFit/>
          </a:bodyPr>
          <a:lstStyle/>
          <a:p>
            <a:pPr marL="177800">
              <a:spcBef>
                <a:spcPts val="600"/>
              </a:spcBef>
            </a:pPr>
            <a:r>
              <a:rPr lang="en-US" sz="2400" i="1" dirty="0" smtClean="0">
                <a:solidFill>
                  <a:srgbClr val="0070C0"/>
                </a:solidFill>
              </a:rPr>
              <a:t>"Remember that one of the major risks on the project could occur next week" </a:t>
            </a:r>
          </a:p>
          <a:p>
            <a:pPr marL="168275" indent="-168275">
              <a:spcBef>
                <a:spcPts val="600"/>
              </a:spcBef>
              <a:buFont typeface="Arial" panose="020B0604020202020204" pitchFamily="34" charset="0"/>
              <a:buChar char="•"/>
            </a:pPr>
            <a:r>
              <a:rPr lang="en-US" sz="2400" dirty="0" smtClean="0">
                <a:solidFill>
                  <a:prstClr val="black"/>
                </a:solidFill>
              </a:rPr>
              <a:t>Determine if Assumptions are still valid</a:t>
            </a:r>
          </a:p>
          <a:p>
            <a:pPr marL="168275" indent="-168275">
              <a:spcBef>
                <a:spcPts val="600"/>
              </a:spcBef>
              <a:buFont typeface="Arial" panose="020B0604020202020204" pitchFamily="34" charset="0"/>
              <a:buChar char="•"/>
            </a:pPr>
            <a:r>
              <a:rPr lang="en-US" sz="2400" dirty="0" smtClean="0">
                <a:solidFill>
                  <a:prstClr val="black"/>
                </a:solidFill>
              </a:rPr>
              <a:t>Ensure proper risk management procedures are being followed</a:t>
            </a:r>
          </a:p>
          <a:p>
            <a:pPr marL="168275" indent="-168275">
              <a:spcBef>
                <a:spcPts val="600"/>
              </a:spcBef>
              <a:buFont typeface="Arial" panose="020B0604020202020204" pitchFamily="34" charset="0"/>
              <a:buChar char="•"/>
            </a:pPr>
            <a:r>
              <a:rPr lang="en-US" sz="2400" dirty="0" smtClean="0">
                <a:solidFill>
                  <a:prstClr val="black"/>
                </a:solidFill>
              </a:rPr>
              <a:t>Revisit the Watch List to see if additional risk responses need to be determined: </a:t>
            </a:r>
            <a:endParaRPr lang="en-US" sz="2400" dirty="0">
              <a:solidFill>
                <a:prstClr val="black"/>
              </a:solidFill>
            </a:endParaRPr>
          </a:p>
          <a:p>
            <a:pPr marL="177800">
              <a:spcBef>
                <a:spcPts val="600"/>
              </a:spcBef>
            </a:pPr>
            <a:r>
              <a:rPr lang="en-US" sz="2400" i="1" dirty="0" smtClean="0">
                <a:solidFill>
                  <a:srgbClr val="0070C0"/>
                </a:solidFill>
              </a:rPr>
              <a:t>"This change to the product scope might increase the impact of risk X, currently on our watch list. Let's </a:t>
            </a:r>
            <a:r>
              <a:rPr lang="en-US" sz="2400" i="1" dirty="0" err="1" smtClean="0">
                <a:solidFill>
                  <a:srgbClr val="0070C0"/>
                </a:solidFill>
              </a:rPr>
              <a:t>analyse</a:t>
            </a:r>
            <a:r>
              <a:rPr lang="en-US" sz="2400" i="1" dirty="0" smtClean="0">
                <a:solidFill>
                  <a:srgbClr val="0070C0"/>
                </a:solidFill>
              </a:rPr>
              <a:t> it" </a:t>
            </a:r>
          </a:p>
          <a:p>
            <a:pPr marL="168275" indent="-168275">
              <a:spcBef>
                <a:spcPts val="600"/>
              </a:spcBef>
              <a:buFont typeface="Arial" panose="020B0604020202020204" pitchFamily="34" charset="0"/>
              <a:buChar char="•"/>
            </a:pPr>
            <a:r>
              <a:rPr lang="en-US" sz="2400" dirty="0">
                <a:solidFill>
                  <a:prstClr val="black"/>
                </a:solidFill>
              </a:rPr>
              <a:t>Revisit the </a:t>
            </a:r>
            <a:r>
              <a:rPr lang="en-US" sz="2400" dirty="0" smtClean="0">
                <a:solidFill>
                  <a:prstClr val="black"/>
                </a:solidFill>
              </a:rPr>
              <a:t>High and Medium Risks and see if they can be de-escalated to the Watch List; see if Medium Risks need escalation to High:</a:t>
            </a:r>
            <a:endParaRPr lang="en-US" sz="2400" dirty="0">
              <a:solidFill>
                <a:prstClr val="black"/>
              </a:solidFill>
            </a:endParaRPr>
          </a:p>
          <a:p>
            <a:pPr marL="177800">
              <a:spcBef>
                <a:spcPts val="600"/>
              </a:spcBef>
            </a:pPr>
            <a:r>
              <a:rPr lang="en-US" sz="2400" i="1" dirty="0" smtClean="0">
                <a:solidFill>
                  <a:srgbClr val="0070C0"/>
                </a:solidFill>
              </a:rPr>
              <a:t>“Though we had risk Y rated High, do we need to de-escalate it in view of the improved law and order situation in the country?”</a:t>
            </a:r>
            <a:endParaRPr lang="en-US" sz="2400" i="1" dirty="0">
              <a:solidFill>
                <a:srgbClr val="0070C0"/>
              </a:solidFill>
            </a:endParaRP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4292344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a:solidFill>
                  <a:srgbClr val="FF0000"/>
                </a:solidFill>
                <a:effectLst>
                  <a:outerShdw blurRad="38100" dist="38100" dir="2700000" algn="tl">
                    <a:srgbClr val="000000">
                      <a:alpha val="43137"/>
                    </a:srgbClr>
                  </a:outerShdw>
                </a:effectLst>
              </a:rPr>
              <a:t>Actions involved in MEC of Risks – </a:t>
            </a:r>
            <a:r>
              <a:rPr lang="en-US" sz="3200" b="1" dirty="0" smtClean="0">
                <a:solidFill>
                  <a:srgbClr val="FF0000"/>
                </a:solidFill>
                <a:effectLst>
                  <a:outerShdw blurRad="38100" dist="38100" dir="2700000" algn="tl">
                    <a:srgbClr val="000000">
                      <a:alpha val="43137"/>
                    </a:srgbClr>
                  </a:outerShdw>
                </a:effectLst>
              </a:rPr>
              <a:t>3/4</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5</a:t>
            </a:fld>
            <a:endParaRPr lang="en-US" b="1" dirty="0">
              <a:solidFill>
                <a:prstClr val="black"/>
              </a:solidFill>
            </a:endParaRPr>
          </a:p>
        </p:txBody>
      </p:sp>
      <p:sp>
        <p:nvSpPr>
          <p:cNvPr id="20" name="TextBox 19"/>
          <p:cNvSpPr txBox="1"/>
          <p:nvPr/>
        </p:nvSpPr>
        <p:spPr>
          <a:xfrm>
            <a:off x="152400" y="764272"/>
            <a:ext cx="8839200" cy="5570756"/>
          </a:xfrm>
          <a:prstGeom prst="rect">
            <a:avLst/>
          </a:prstGeom>
          <a:noFill/>
          <a:ln>
            <a:noFill/>
          </a:ln>
        </p:spPr>
        <p:txBody>
          <a:bodyPr wrap="square" rtlCol="0">
            <a:spAutoFit/>
          </a:bodyPr>
          <a:lstStyle/>
          <a:p>
            <a:pPr marL="168275" indent="-168275">
              <a:spcBef>
                <a:spcPts val="600"/>
              </a:spcBef>
              <a:buFont typeface="Arial" panose="020B0604020202020204" pitchFamily="34" charset="0"/>
              <a:buChar char="•"/>
            </a:pPr>
            <a:r>
              <a:rPr lang="en-US" sz="2400" dirty="0">
                <a:solidFill>
                  <a:prstClr val="black"/>
                </a:solidFill>
              </a:rPr>
              <a:t>Recommend corrective actions to adjust to the severity of actual risk events: </a:t>
            </a:r>
          </a:p>
          <a:p>
            <a:pPr marL="177800">
              <a:spcBef>
                <a:spcPts val="600"/>
              </a:spcBef>
            </a:pPr>
            <a:r>
              <a:rPr lang="en-US" sz="2400" i="1" dirty="0">
                <a:solidFill>
                  <a:srgbClr val="0070C0"/>
                </a:solidFill>
              </a:rPr>
              <a:t>"This risk did not have the impact we expected, so let's adjust the contingency plan we are in the middle of implementing and change what we will do if the risk reoccurs”</a:t>
            </a:r>
            <a:endParaRPr lang="en-US" sz="2400" dirty="0" smtClean="0">
              <a:solidFill>
                <a:prstClr val="black"/>
              </a:solidFill>
            </a:endParaRPr>
          </a:p>
          <a:p>
            <a:pPr marL="168275" indent="-168275">
              <a:spcBef>
                <a:spcPts val="600"/>
              </a:spcBef>
              <a:buFont typeface="Arial" panose="020B0604020202020204" pitchFamily="34" charset="0"/>
              <a:buChar char="•"/>
            </a:pPr>
            <a:r>
              <a:rPr lang="en-US" sz="2400" dirty="0" smtClean="0">
                <a:solidFill>
                  <a:prstClr val="black"/>
                </a:solidFill>
              </a:rPr>
              <a:t>Look </a:t>
            </a:r>
            <a:r>
              <a:rPr lang="en-US" sz="2400" dirty="0">
                <a:solidFill>
                  <a:prstClr val="black"/>
                </a:solidFill>
              </a:rPr>
              <a:t>for any unexpected effects or consequences of risk events: </a:t>
            </a:r>
            <a:r>
              <a:rPr lang="en-US" sz="2400" i="1" dirty="0">
                <a:solidFill>
                  <a:srgbClr val="0070C0"/>
                </a:solidFill>
              </a:rPr>
              <a:t>"We did not expect this risk to damage the construction site if the risk occurred. We need to decide how to fix the damage after we finish implementing the already agreed-upon contingency plan."</a:t>
            </a:r>
            <a:r>
              <a:rPr lang="en-US" sz="2400" dirty="0">
                <a:solidFill>
                  <a:prstClr val="black"/>
                </a:solidFill>
              </a:rPr>
              <a:t> </a:t>
            </a:r>
            <a:endParaRPr lang="en-US" sz="2400" dirty="0" smtClean="0">
              <a:solidFill>
                <a:prstClr val="black"/>
              </a:solidFill>
            </a:endParaRPr>
          </a:p>
          <a:p>
            <a:pPr marL="168275" indent="-168275">
              <a:spcBef>
                <a:spcPts val="600"/>
              </a:spcBef>
              <a:buFont typeface="Arial" panose="020B0604020202020204" pitchFamily="34" charset="0"/>
              <a:buChar char="•"/>
            </a:pPr>
            <a:r>
              <a:rPr lang="en-US" sz="2400" dirty="0" smtClean="0">
                <a:solidFill>
                  <a:prstClr val="black"/>
                </a:solidFill>
              </a:rPr>
              <a:t>Reevaluate </a:t>
            </a:r>
            <a:r>
              <a:rPr lang="en-US" sz="2400" dirty="0">
                <a:solidFill>
                  <a:prstClr val="black"/>
                </a:solidFill>
              </a:rPr>
              <a:t>risk identification and qualitative and quantitative risk analysis when the project deviates from the baseline</a:t>
            </a:r>
            <a:r>
              <a:rPr lang="en-US" sz="2400" dirty="0" smtClean="0">
                <a:solidFill>
                  <a:prstClr val="black"/>
                </a:solidFill>
              </a:rPr>
              <a:t>:</a:t>
            </a:r>
          </a:p>
          <a:p>
            <a:pPr marL="177800">
              <a:spcBef>
                <a:spcPts val="600"/>
              </a:spcBef>
            </a:pPr>
            <a:r>
              <a:rPr lang="en-US" sz="2400" dirty="0" smtClean="0">
                <a:solidFill>
                  <a:prstClr val="black"/>
                </a:solidFill>
              </a:rPr>
              <a:t> </a:t>
            </a:r>
            <a:r>
              <a:rPr lang="en-US" sz="2400" i="1" dirty="0">
                <a:solidFill>
                  <a:srgbClr val="0070C0"/>
                </a:solidFill>
              </a:rPr>
              <a:t>"The project cost is over the cost baseline (or over the schedule baseline). This implies we missed some major risks. Let's hold a risk identification </a:t>
            </a:r>
            <a:r>
              <a:rPr lang="en-US" sz="2400" i="1" dirty="0" smtClean="0">
                <a:solidFill>
                  <a:srgbClr val="0070C0"/>
                </a:solidFill>
              </a:rPr>
              <a:t>session." </a:t>
            </a:r>
          </a:p>
        </p:txBody>
      </p:sp>
      <p:sp>
        <p:nvSpPr>
          <p:cNvPr id="6" name="Footer Placeholder 3"/>
          <p:cNvSpPr>
            <a:spLocks noGrp="1"/>
          </p:cNvSpPr>
          <p:nvPr>
            <p:ph type="ftr" sz="quarter" idx="11"/>
          </p:nvPr>
        </p:nvSpPr>
        <p:spPr>
          <a:xfrm>
            <a:off x="-13252" y="6519633"/>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2076811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a:solidFill>
                  <a:srgbClr val="FF0000"/>
                </a:solidFill>
                <a:effectLst>
                  <a:outerShdw blurRad="38100" dist="38100" dir="2700000" algn="tl">
                    <a:srgbClr val="000000">
                      <a:alpha val="43137"/>
                    </a:srgbClr>
                  </a:outerShdw>
                </a:effectLst>
              </a:rPr>
              <a:t>Actions </a:t>
            </a:r>
            <a:r>
              <a:rPr lang="en-US" sz="3200" b="1" dirty="0" smtClean="0">
                <a:solidFill>
                  <a:srgbClr val="FF0000"/>
                </a:solidFill>
                <a:effectLst>
                  <a:outerShdw blurRad="38100" dist="38100" dir="2700000" algn="tl">
                    <a:srgbClr val="000000">
                      <a:alpha val="43137"/>
                    </a:srgbClr>
                  </a:outerShdw>
                </a:effectLst>
              </a:rPr>
              <a:t>involved </a:t>
            </a:r>
            <a:r>
              <a:rPr lang="en-US" sz="3200" b="1" dirty="0">
                <a:solidFill>
                  <a:srgbClr val="FF0000"/>
                </a:solidFill>
                <a:effectLst>
                  <a:outerShdw blurRad="38100" dist="38100" dir="2700000" algn="tl">
                    <a:srgbClr val="000000">
                      <a:alpha val="43137"/>
                    </a:srgbClr>
                  </a:outerShdw>
                </a:effectLst>
              </a:rPr>
              <a:t>in MEC of </a:t>
            </a:r>
            <a:r>
              <a:rPr lang="en-US" sz="3200" b="1" dirty="0" smtClean="0">
                <a:solidFill>
                  <a:srgbClr val="FF0000"/>
                </a:solidFill>
                <a:effectLst>
                  <a:outerShdw blurRad="38100" dist="38100" dir="2700000" algn="tl">
                    <a:srgbClr val="000000">
                      <a:alpha val="43137"/>
                    </a:srgbClr>
                  </a:outerShdw>
                </a:effectLst>
              </a:rPr>
              <a:t>Risks - 4/4</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6</a:t>
            </a:fld>
            <a:endParaRPr lang="en-US" b="1" dirty="0">
              <a:solidFill>
                <a:prstClr val="black"/>
              </a:solidFill>
            </a:endParaRPr>
          </a:p>
        </p:txBody>
      </p:sp>
      <p:sp>
        <p:nvSpPr>
          <p:cNvPr id="20" name="TextBox 19"/>
          <p:cNvSpPr txBox="1"/>
          <p:nvPr/>
        </p:nvSpPr>
        <p:spPr>
          <a:xfrm>
            <a:off x="152400" y="721659"/>
            <a:ext cx="8839200" cy="6170920"/>
          </a:xfrm>
          <a:prstGeom prst="rect">
            <a:avLst/>
          </a:prstGeom>
          <a:noFill/>
        </p:spPr>
        <p:txBody>
          <a:bodyPr wrap="square" rtlCol="0">
            <a:spAutoFit/>
          </a:bodyPr>
          <a:lstStyle/>
          <a:p>
            <a:pPr marL="168275" indent="-168275">
              <a:spcBef>
                <a:spcPts val="600"/>
              </a:spcBef>
              <a:buFont typeface="Arial" panose="020B0604020202020204" pitchFamily="34" charset="0"/>
              <a:buChar char="•"/>
            </a:pPr>
            <a:r>
              <a:rPr lang="en-US" sz="2400" dirty="0">
                <a:solidFill>
                  <a:prstClr val="black"/>
                </a:solidFill>
              </a:rPr>
              <a:t>Update risk management, response plans and project documents with approved changes and any relevant information from the work performance data</a:t>
            </a:r>
          </a:p>
          <a:p>
            <a:pPr marL="168275" indent="-168275">
              <a:spcBef>
                <a:spcPts val="600"/>
              </a:spcBef>
              <a:buFont typeface="Arial" panose="020B0604020202020204" pitchFamily="34" charset="0"/>
              <a:buChar char="•"/>
            </a:pPr>
            <a:r>
              <a:rPr lang="en-US" sz="2400" dirty="0" smtClean="0">
                <a:solidFill>
                  <a:prstClr val="black"/>
                </a:solidFill>
              </a:rPr>
              <a:t>Look </a:t>
            </a:r>
            <a:r>
              <a:rPr lang="en-US" sz="2400" dirty="0">
                <a:solidFill>
                  <a:prstClr val="black"/>
                </a:solidFill>
              </a:rPr>
              <a:t>at the changes, including recommended corrective actions, to see if they lead to identifying more risks:</a:t>
            </a:r>
          </a:p>
          <a:p>
            <a:pPr marL="177800">
              <a:spcBef>
                <a:spcPts val="600"/>
              </a:spcBef>
            </a:pPr>
            <a:r>
              <a:rPr lang="en-US" sz="2400" dirty="0">
                <a:solidFill>
                  <a:prstClr val="black"/>
                </a:solidFill>
              </a:rPr>
              <a:t> </a:t>
            </a:r>
            <a:r>
              <a:rPr lang="en-US" sz="2400" i="1" dirty="0">
                <a:solidFill>
                  <a:srgbClr val="0070C0"/>
                </a:solidFill>
              </a:rPr>
              <a:t>"We keep having to take corrective action related to this problem. Let's look at the root cause and identify any risks for the remaining part of the project that relate to the problem."</a:t>
            </a:r>
            <a:endParaRPr lang="en-US" sz="2400" dirty="0" smtClean="0">
              <a:solidFill>
                <a:prstClr val="black"/>
              </a:solidFill>
            </a:endParaRPr>
          </a:p>
          <a:p>
            <a:pPr marL="168275" indent="-168275">
              <a:spcBef>
                <a:spcPts val="600"/>
              </a:spcBef>
              <a:buFont typeface="Arial" panose="020B0604020202020204" pitchFamily="34" charset="0"/>
              <a:buChar char="•"/>
            </a:pPr>
            <a:r>
              <a:rPr lang="en-US" sz="2400" dirty="0" smtClean="0">
                <a:solidFill>
                  <a:prstClr val="black"/>
                </a:solidFill>
              </a:rPr>
              <a:t>Submit </a:t>
            </a:r>
            <a:r>
              <a:rPr lang="en-US" sz="2400" dirty="0">
                <a:solidFill>
                  <a:prstClr val="black"/>
                </a:solidFill>
              </a:rPr>
              <a:t>change requests to integrated change </a:t>
            </a:r>
            <a:r>
              <a:rPr lang="en-US" sz="2400" dirty="0" smtClean="0">
                <a:solidFill>
                  <a:prstClr val="black"/>
                </a:solidFill>
              </a:rPr>
              <a:t>control</a:t>
            </a:r>
          </a:p>
          <a:p>
            <a:pPr marL="168275" indent="-168275">
              <a:spcBef>
                <a:spcPts val="600"/>
              </a:spcBef>
              <a:buFont typeface="Arial" panose="020B0604020202020204" pitchFamily="34" charset="0"/>
              <a:buChar char="•"/>
            </a:pPr>
            <a:r>
              <a:rPr lang="en-US" sz="2400" dirty="0" smtClean="0">
                <a:solidFill>
                  <a:prstClr val="black"/>
                </a:solidFill>
              </a:rPr>
              <a:t>Closing of Risks that are no longer applicable (to enable the team to concentrate on the risks that are still open)</a:t>
            </a:r>
          </a:p>
          <a:p>
            <a:pPr marL="168275" indent="-168275">
              <a:spcBef>
                <a:spcPts val="600"/>
              </a:spcBef>
              <a:buFont typeface="Arial" panose="020B0604020202020204" pitchFamily="34" charset="0"/>
              <a:buChar char="•"/>
            </a:pPr>
            <a:r>
              <a:rPr lang="en-US" sz="2400" dirty="0" smtClean="0">
                <a:solidFill>
                  <a:prstClr val="black"/>
                </a:solidFill>
              </a:rPr>
              <a:t>Create </a:t>
            </a:r>
            <a:r>
              <a:rPr lang="en-US" sz="2400" dirty="0">
                <a:solidFill>
                  <a:prstClr val="black"/>
                </a:solidFill>
              </a:rPr>
              <a:t>a database of risk data that may be used throughout the </a:t>
            </a:r>
            <a:r>
              <a:rPr lang="en-US" sz="2400" dirty="0" smtClean="0">
                <a:solidFill>
                  <a:prstClr val="black"/>
                </a:solidFill>
              </a:rPr>
              <a:t>organisation </a:t>
            </a:r>
            <a:r>
              <a:rPr lang="en-US" sz="2400" dirty="0">
                <a:solidFill>
                  <a:prstClr val="black"/>
                </a:solidFill>
              </a:rPr>
              <a:t>on other projects. </a:t>
            </a:r>
            <a:endParaRPr lang="en-US" sz="2400" dirty="0" smtClean="0">
              <a:solidFill>
                <a:prstClr val="black"/>
              </a:solidFill>
            </a:endParaRPr>
          </a:p>
          <a:p>
            <a:pPr marL="168275" indent="-168275">
              <a:spcBef>
                <a:spcPts val="600"/>
              </a:spcBef>
              <a:buFont typeface="Arial" panose="020B0604020202020204" pitchFamily="34" charset="0"/>
              <a:buChar char="•"/>
            </a:pPr>
            <a:r>
              <a:rPr lang="en-US" sz="2400" dirty="0" smtClean="0">
                <a:solidFill>
                  <a:prstClr val="black"/>
                </a:solidFill>
              </a:rPr>
              <a:t>Perform </a:t>
            </a:r>
            <a:r>
              <a:rPr lang="en-US" sz="2400" dirty="0">
                <a:solidFill>
                  <a:prstClr val="black"/>
                </a:solidFill>
              </a:rPr>
              <a:t>variance and trend analysis on project performance data </a:t>
            </a:r>
            <a:endParaRPr lang="en-US" sz="2400" dirty="0" smtClean="0">
              <a:solidFill>
                <a:prstClr val="black"/>
              </a:solidFill>
            </a:endParaRPr>
          </a:p>
          <a:p>
            <a:pPr marL="168275" indent="-168275">
              <a:spcBef>
                <a:spcPts val="600"/>
              </a:spcBef>
              <a:buFont typeface="Arial" panose="020B0604020202020204" pitchFamily="34" charset="0"/>
              <a:buChar char="•"/>
            </a:pPr>
            <a:r>
              <a:rPr lang="en-US" sz="2400" dirty="0" smtClean="0">
                <a:solidFill>
                  <a:prstClr val="black"/>
                </a:solidFill>
              </a:rPr>
              <a:t>Use </a:t>
            </a:r>
            <a:r>
              <a:rPr lang="en-US" sz="2400" dirty="0">
                <a:solidFill>
                  <a:prstClr val="black"/>
                </a:solidFill>
              </a:rPr>
              <a:t>contingency reserves and adjust for approved </a:t>
            </a:r>
            <a:r>
              <a:rPr lang="en-US" sz="2400" dirty="0" smtClean="0">
                <a:solidFill>
                  <a:prstClr val="black"/>
                </a:solidFill>
              </a:rPr>
              <a:t>changes</a:t>
            </a:r>
          </a:p>
        </p:txBody>
      </p:sp>
      <p:sp>
        <p:nvSpPr>
          <p:cNvPr id="6" name="Footer Placeholder 3"/>
          <p:cNvSpPr>
            <a:spLocks noGrp="1"/>
          </p:cNvSpPr>
          <p:nvPr>
            <p:ph type="ftr" sz="quarter" idx="11"/>
          </p:nvPr>
        </p:nvSpPr>
        <p:spPr>
          <a:xfrm rot="16200000">
            <a:off x="8389937" y="5265738"/>
            <a:ext cx="1143000" cy="365125"/>
          </a:xfrm>
        </p:spPr>
        <p:txBody>
          <a:bodyPr/>
          <a:lstStyle/>
          <a:p>
            <a:r>
              <a:rPr lang="en-US" dirty="0" err="1" smtClean="0">
                <a:solidFill>
                  <a:schemeClr val="tx1"/>
                </a:solidFill>
              </a:rPr>
              <a:t>MEhsanSaeed</a:t>
            </a:r>
            <a:endParaRPr lang="en-US" dirty="0">
              <a:solidFill>
                <a:schemeClr val="tx1"/>
              </a:solidFill>
            </a:endParaRPr>
          </a:p>
        </p:txBody>
      </p:sp>
    </p:spTree>
    <p:extLst>
      <p:ext uri="{BB962C8B-B14F-4D97-AF65-F5344CB8AC3E}">
        <p14:creationId xmlns:p14="http://schemas.microsoft.com/office/powerpoint/2010/main" val="2615488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fade">
                                      <p:cBhvr>
                                        <p:cTn id="11" dur="500"/>
                                        <p:tgtEl>
                                          <p:spTgt spid="20">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fade">
                                      <p:cBhvr>
                                        <p:cTn id="15" dur="500"/>
                                        <p:tgtEl>
                                          <p:spTgt spid="20">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
                                            <p:txEl>
                                              <p:pRg st="3" end="3"/>
                                            </p:txEl>
                                          </p:spTgt>
                                        </p:tgtEl>
                                        <p:attrNameLst>
                                          <p:attrName>style.visibility</p:attrName>
                                        </p:attrNameLst>
                                      </p:cBhvr>
                                      <p:to>
                                        <p:strVal val="visible"/>
                                      </p:to>
                                    </p:set>
                                    <p:animEffect transition="in" filter="fade">
                                      <p:cBhvr>
                                        <p:cTn id="20" dur="500"/>
                                        <p:tgtEl>
                                          <p:spTgt spid="20">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0">
                                            <p:txEl>
                                              <p:pRg st="4" end="4"/>
                                            </p:txEl>
                                          </p:spTgt>
                                        </p:tgtEl>
                                        <p:attrNameLst>
                                          <p:attrName>style.visibility</p:attrName>
                                        </p:attrNameLst>
                                      </p:cBhvr>
                                      <p:to>
                                        <p:strVal val="visible"/>
                                      </p:to>
                                    </p:set>
                                    <p:animEffect transition="in" filter="fade">
                                      <p:cBhvr>
                                        <p:cTn id="25" dur="500"/>
                                        <p:tgtEl>
                                          <p:spTgt spid="20">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0">
                                            <p:txEl>
                                              <p:pRg st="5" end="5"/>
                                            </p:txEl>
                                          </p:spTgt>
                                        </p:tgtEl>
                                        <p:attrNameLst>
                                          <p:attrName>style.visibility</p:attrName>
                                        </p:attrNameLst>
                                      </p:cBhvr>
                                      <p:to>
                                        <p:strVal val="visible"/>
                                      </p:to>
                                    </p:set>
                                    <p:animEffect transition="in" filter="fade">
                                      <p:cBhvr>
                                        <p:cTn id="30" dur="500"/>
                                        <p:tgtEl>
                                          <p:spTgt spid="20">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0">
                                            <p:txEl>
                                              <p:pRg st="6" end="6"/>
                                            </p:txEl>
                                          </p:spTgt>
                                        </p:tgtEl>
                                        <p:attrNameLst>
                                          <p:attrName>style.visibility</p:attrName>
                                        </p:attrNameLst>
                                      </p:cBhvr>
                                      <p:to>
                                        <p:strVal val="visible"/>
                                      </p:to>
                                    </p:set>
                                    <p:animEffect transition="in" filter="fade">
                                      <p:cBhvr>
                                        <p:cTn id="35" dur="500"/>
                                        <p:tgtEl>
                                          <p:spTgt spid="20">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0">
                                            <p:txEl>
                                              <p:pRg st="7" end="7"/>
                                            </p:txEl>
                                          </p:spTgt>
                                        </p:tgtEl>
                                        <p:attrNameLst>
                                          <p:attrName>style.visibility</p:attrName>
                                        </p:attrNameLst>
                                      </p:cBhvr>
                                      <p:to>
                                        <p:strVal val="visible"/>
                                      </p:to>
                                    </p:set>
                                    <p:animEffect transition="in" filter="fade">
                                      <p:cBhvr>
                                        <p:cTn id="40" dur="500"/>
                                        <p:tgtEl>
                                          <p:spTgt spid="2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 y="0"/>
            <a:ext cx="9144000" cy="548640"/>
          </a:xfrm>
        </p:spPr>
        <p:txBody>
          <a:bodyPr>
            <a:normAutofit fontScale="90000"/>
          </a:bodyPr>
          <a:lstStyle/>
          <a:p>
            <a:pPr algn="l"/>
            <a:r>
              <a:rPr lang="en-US" sz="3200" b="1" dirty="0" smtClean="0">
                <a:solidFill>
                  <a:srgbClr val="FF0000"/>
                </a:solidFill>
                <a:effectLst>
                  <a:outerShdw blurRad="38100" dist="38100" dir="2700000" algn="tl">
                    <a:srgbClr val="000000">
                      <a:alpha val="43137"/>
                    </a:srgbClr>
                  </a:outerShdw>
                </a:effectLst>
              </a:rPr>
              <a:t>Processes in the Risk Knowledge Area</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7</a:t>
            </a:fld>
            <a:endParaRPr lang="en-US" b="1" dirty="0">
              <a:solidFill>
                <a:prstClr val="black"/>
              </a:solidFill>
            </a:endParaRPr>
          </a:p>
        </p:txBody>
      </p:sp>
      <p:cxnSp>
        <p:nvCxnSpPr>
          <p:cNvPr id="19" name="Straight Connector 18"/>
          <p:cNvCxnSpPr/>
          <p:nvPr/>
        </p:nvCxnSpPr>
        <p:spPr>
          <a:xfrm>
            <a:off x="-13855" y="58718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a:xfrm flipH="1">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7" name="Diagram 6"/>
          <p:cNvGraphicFramePr/>
          <p:nvPr>
            <p:extLst>
              <p:ext uri="{D42A27DB-BD31-4B8C-83A1-F6EECF244321}">
                <p14:modId xmlns:p14="http://schemas.microsoft.com/office/powerpoint/2010/main" val="3450158"/>
              </p:ext>
            </p:extLst>
          </p:nvPr>
        </p:nvGraphicFramePr>
        <p:xfrm>
          <a:off x="182880" y="1158240"/>
          <a:ext cx="8654142" cy="822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1" name="Diagram 30"/>
          <p:cNvGraphicFramePr/>
          <p:nvPr>
            <p:extLst>
              <p:ext uri="{D42A27DB-BD31-4B8C-83A1-F6EECF244321}">
                <p14:modId xmlns:p14="http://schemas.microsoft.com/office/powerpoint/2010/main" val="3511370763"/>
              </p:ext>
            </p:extLst>
          </p:nvPr>
        </p:nvGraphicFramePr>
        <p:xfrm>
          <a:off x="182880" y="1981200"/>
          <a:ext cx="8654142" cy="8229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609600" y="790688"/>
            <a:ext cx="989438" cy="400110"/>
          </a:xfrm>
          <a:prstGeom prst="rect">
            <a:avLst/>
          </a:prstGeom>
          <a:noFill/>
        </p:spPr>
        <p:txBody>
          <a:bodyPr wrap="none" rtlCol="0">
            <a:spAutoFit/>
          </a:bodyPr>
          <a:lstStyle/>
          <a:p>
            <a:r>
              <a:rPr lang="en-US" sz="2000" b="1" dirty="0" smtClean="0">
                <a:solidFill>
                  <a:prstClr val="black"/>
                </a:solidFill>
              </a:rPr>
              <a:t>Process</a:t>
            </a:r>
            <a:endParaRPr lang="en-US" sz="2000" b="1" dirty="0">
              <a:solidFill>
                <a:prstClr val="black"/>
              </a:solidFill>
            </a:endParaRPr>
          </a:p>
        </p:txBody>
      </p:sp>
      <p:sp>
        <p:nvSpPr>
          <p:cNvPr id="33" name="TextBox 32"/>
          <p:cNvSpPr txBox="1"/>
          <p:nvPr/>
        </p:nvSpPr>
        <p:spPr>
          <a:xfrm>
            <a:off x="4743943" y="805648"/>
            <a:ext cx="3252574" cy="400110"/>
          </a:xfrm>
          <a:prstGeom prst="rect">
            <a:avLst/>
          </a:prstGeom>
          <a:noFill/>
        </p:spPr>
        <p:txBody>
          <a:bodyPr wrap="square" rtlCol="0">
            <a:spAutoFit/>
          </a:bodyPr>
          <a:lstStyle/>
          <a:p>
            <a:pPr algn="ctr"/>
            <a:r>
              <a:rPr lang="en-US" sz="2000" b="1" dirty="0" smtClean="0">
                <a:solidFill>
                  <a:prstClr val="black"/>
                </a:solidFill>
              </a:rPr>
              <a:t>Key Outputs</a:t>
            </a:r>
            <a:endParaRPr lang="en-US" sz="2000" b="1" dirty="0">
              <a:solidFill>
                <a:prstClr val="black"/>
              </a:solidFill>
            </a:endParaRPr>
          </a:p>
        </p:txBody>
      </p:sp>
      <p:graphicFrame>
        <p:nvGraphicFramePr>
          <p:cNvPr id="34" name="Diagram 33"/>
          <p:cNvGraphicFramePr/>
          <p:nvPr>
            <p:extLst>
              <p:ext uri="{D42A27DB-BD31-4B8C-83A1-F6EECF244321}">
                <p14:modId xmlns:p14="http://schemas.microsoft.com/office/powerpoint/2010/main" val="3318987837"/>
              </p:ext>
            </p:extLst>
          </p:nvPr>
        </p:nvGraphicFramePr>
        <p:xfrm>
          <a:off x="182880" y="2804160"/>
          <a:ext cx="8654142" cy="8229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35" name="Diagram 34"/>
          <p:cNvGraphicFramePr/>
          <p:nvPr>
            <p:extLst>
              <p:ext uri="{D42A27DB-BD31-4B8C-83A1-F6EECF244321}">
                <p14:modId xmlns:p14="http://schemas.microsoft.com/office/powerpoint/2010/main" val="3827694541"/>
              </p:ext>
            </p:extLst>
          </p:nvPr>
        </p:nvGraphicFramePr>
        <p:xfrm>
          <a:off x="182880" y="3627120"/>
          <a:ext cx="8654142" cy="82296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36" name="Diagram 35"/>
          <p:cNvGraphicFramePr/>
          <p:nvPr>
            <p:extLst>
              <p:ext uri="{D42A27DB-BD31-4B8C-83A1-F6EECF244321}">
                <p14:modId xmlns:p14="http://schemas.microsoft.com/office/powerpoint/2010/main" val="1993531413"/>
              </p:ext>
            </p:extLst>
          </p:nvPr>
        </p:nvGraphicFramePr>
        <p:xfrm>
          <a:off x="182880" y="4450080"/>
          <a:ext cx="8654142" cy="82296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44" name="Diagram 43"/>
          <p:cNvGraphicFramePr/>
          <p:nvPr>
            <p:extLst>
              <p:ext uri="{D42A27DB-BD31-4B8C-83A1-F6EECF244321}">
                <p14:modId xmlns:p14="http://schemas.microsoft.com/office/powerpoint/2010/main" val="1755965345"/>
              </p:ext>
            </p:extLst>
          </p:nvPr>
        </p:nvGraphicFramePr>
        <p:xfrm>
          <a:off x="182880" y="5273040"/>
          <a:ext cx="8654142" cy="822960"/>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Tree>
    <p:extLst>
      <p:ext uri="{BB962C8B-B14F-4D97-AF65-F5344CB8AC3E}">
        <p14:creationId xmlns:p14="http://schemas.microsoft.com/office/powerpoint/2010/main" val="3322677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graphicEl>
                                              <a:dgm id="{FE898AEB-D0CF-4F9F-AE69-D7C6D01BE8E9}"/>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graphicEl>
                                              <a:dgm id="{286F30A0-5D74-41AA-A502-014106C0E1D1}"/>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graphicEl>
                                              <a:dgm id="{A18CB558-A546-4D96-A142-FFD541E4769C}"/>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graphicEl>
                                              <a:dgm id="{FE898AEB-D0CF-4F9F-AE69-D7C6D01BE8E9}"/>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graphicEl>
                                              <a:dgm id="{286F30A0-5D74-41AA-A502-014106C0E1D1}"/>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graphicEl>
                                              <a:dgm id="{A18CB558-A546-4D96-A142-FFD541E4769C}"/>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4">
                                            <p:graphicEl>
                                              <a:dgm id="{FE898AEB-D0CF-4F9F-AE69-D7C6D01BE8E9}"/>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4">
                                            <p:graphicEl>
                                              <a:dgm id="{286F30A0-5D74-41AA-A502-014106C0E1D1}"/>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4">
                                            <p:graphicEl>
                                              <a:dgm id="{A18CB558-A546-4D96-A142-FFD541E4769C}"/>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5">
                                            <p:graphicEl>
                                              <a:dgm id="{FE898AEB-D0CF-4F9F-AE69-D7C6D01BE8E9}"/>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5">
                                            <p:graphicEl>
                                              <a:dgm id="{286F30A0-5D74-41AA-A502-014106C0E1D1}"/>
                                            </p:graphic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5">
                                            <p:graphicEl>
                                              <a:dgm id="{A18CB558-A546-4D96-A142-FFD541E4769C}"/>
                                            </p:graphic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6">
                                            <p:graphicEl>
                                              <a:dgm id="{FE898AEB-D0CF-4F9F-AE69-D7C6D01BE8E9}"/>
                                            </p:graphic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6">
                                            <p:graphicEl>
                                              <a:dgm id="{286F30A0-5D74-41AA-A502-014106C0E1D1}"/>
                                            </p:graphic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6">
                                            <p:graphicEl>
                                              <a:dgm id="{A18CB558-A546-4D96-A142-FFD541E4769C}"/>
                                            </p:graphic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4">
                                            <p:graphicEl>
                                              <a:dgm id="{FE898AEB-D0CF-4F9F-AE69-D7C6D01BE8E9}"/>
                                            </p:graphic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4">
                                            <p:graphicEl>
                                              <a:dgm id="{286F30A0-5D74-41AA-A502-014106C0E1D1}"/>
                                            </p:graphicEl>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4">
                                            <p:graphicEl>
                                              <a:dgm id="{A18CB558-A546-4D96-A142-FFD541E4769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Graphic spid="31" grpId="0">
        <p:bldSub>
          <a:bldDgm bld="one"/>
        </p:bldSub>
      </p:bldGraphic>
      <p:bldP spid="8" grpId="0"/>
      <p:bldP spid="33" grpId="0"/>
      <p:bldGraphic spid="34" grpId="0">
        <p:bldSub>
          <a:bldDgm bld="one"/>
        </p:bldSub>
      </p:bldGraphic>
      <p:bldGraphic spid="35" grpId="0">
        <p:bldSub>
          <a:bldDgm bld="one"/>
        </p:bldSub>
      </p:bldGraphic>
      <p:bldGraphic spid="36" grpId="0">
        <p:bldSub>
          <a:bldDgm bld="one"/>
        </p:bldSub>
      </p:bldGraphic>
      <p:bldGraphic spid="4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 y="0"/>
            <a:ext cx="9089201" cy="600635"/>
          </a:xfrm>
        </p:spPr>
        <p:txBody>
          <a:bodyPr>
            <a:normAutofit/>
          </a:bodyPr>
          <a:lstStyle/>
          <a:p>
            <a:pPr algn="l"/>
            <a:r>
              <a:rPr lang="en-US" sz="3200" b="1" i="1" dirty="0" smtClean="0">
                <a:solidFill>
                  <a:srgbClr val="FF0000"/>
                </a:solidFill>
                <a:effectLst>
                  <a:outerShdw blurRad="38100" dist="38100" dir="2700000" algn="tl">
                    <a:srgbClr val="000000">
                      <a:alpha val="43137"/>
                    </a:srgbClr>
                  </a:outerShdw>
                </a:effectLst>
              </a:rPr>
              <a:t>Control Risks</a:t>
            </a:r>
            <a:r>
              <a:rPr lang="en-US" sz="2800" b="1" dirty="0" smtClean="0">
                <a:solidFill>
                  <a:srgbClr val="FF0000"/>
                </a:solidFill>
                <a:effectLst>
                  <a:outerShdw blurRad="38100" dist="38100" dir="2700000" algn="tl">
                    <a:srgbClr val="000000">
                      <a:alpha val="43137"/>
                    </a:srgbClr>
                  </a:outerShdw>
                </a:effectLst>
              </a:rPr>
              <a:t> Inputs &amp; Outputs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8</a:t>
            </a:fld>
            <a:endParaRPr lang="en-US" b="1" dirty="0">
              <a:solidFill>
                <a:prstClr val="black"/>
              </a:solidFill>
            </a:endParaRPr>
          </a:p>
        </p:txBody>
      </p:sp>
      <p:sp>
        <p:nvSpPr>
          <p:cNvPr id="6" name="Flowchart: Predefined Process 5"/>
          <p:cNvSpPr>
            <a:spLocks noChangeAspect="1"/>
          </p:cNvSpPr>
          <p:nvPr/>
        </p:nvSpPr>
        <p:spPr>
          <a:xfrm>
            <a:off x="3276600" y="3035619"/>
            <a:ext cx="2010075" cy="1346751"/>
          </a:xfrm>
          <a:prstGeom prst="flowChartPredefinedProcess">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prstClr val="black"/>
                </a:solidFill>
              </a:rPr>
              <a:t>Control Risks</a:t>
            </a:r>
            <a:endParaRPr lang="en-US" sz="2400" b="1" dirty="0">
              <a:solidFill>
                <a:prstClr val="black"/>
              </a:solidFill>
            </a:endParaRPr>
          </a:p>
        </p:txBody>
      </p:sp>
      <p:sp>
        <p:nvSpPr>
          <p:cNvPr id="14" name="TextBox 13"/>
          <p:cNvSpPr txBox="1"/>
          <p:nvPr/>
        </p:nvSpPr>
        <p:spPr>
          <a:xfrm>
            <a:off x="85289" y="2708026"/>
            <a:ext cx="2702338" cy="2308324"/>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a:t>
            </a:r>
          </a:p>
          <a:p>
            <a:pPr marL="339725" indent="-339725">
              <a:buSzPct val="90000"/>
              <a:buFont typeface="+mj-lt"/>
              <a:buAutoNum type="arabicPeriod"/>
            </a:pPr>
            <a:r>
              <a:rPr lang="en-US" sz="2400" b="1" dirty="0" smtClean="0">
                <a:solidFill>
                  <a:prstClr val="black"/>
                </a:solidFill>
              </a:rPr>
              <a:t>PDs (w/a)</a:t>
            </a:r>
          </a:p>
          <a:p>
            <a:pPr marL="339725" indent="-339725">
              <a:buSzPct val="90000"/>
              <a:buFont typeface="+mj-lt"/>
              <a:buAutoNum type="arabicPeriod"/>
            </a:pPr>
            <a:r>
              <a:rPr lang="en-US" sz="2400" b="1" dirty="0" smtClean="0">
                <a:solidFill>
                  <a:srgbClr val="0000CC"/>
                </a:solidFill>
              </a:rPr>
              <a:t>WPD</a:t>
            </a:r>
            <a:r>
              <a:rPr lang="en-US" sz="2400" dirty="0" smtClean="0">
                <a:solidFill>
                  <a:prstClr val="black"/>
                </a:solidFill>
              </a:rPr>
              <a:t>*</a:t>
            </a:r>
          </a:p>
          <a:p>
            <a:pPr marL="339725" indent="-339725">
              <a:buSzPct val="90000"/>
              <a:buFont typeface="+mj-lt"/>
              <a:buAutoNum type="arabicPeriod"/>
            </a:pPr>
            <a:r>
              <a:rPr lang="en-US" sz="2400" b="1" dirty="0" smtClean="0">
                <a:solidFill>
                  <a:prstClr val="black"/>
                </a:solidFill>
              </a:rPr>
              <a:t>OPA</a:t>
            </a:r>
          </a:p>
          <a:p>
            <a:pPr marL="339725" indent="-339725">
              <a:buSzPct val="90000"/>
              <a:buFont typeface="+mj-lt"/>
              <a:buAutoNum type="arabicPeriod"/>
            </a:pPr>
            <a:r>
              <a:rPr lang="en-US" sz="2400" b="1" dirty="0" smtClean="0">
                <a:solidFill>
                  <a:prstClr val="black"/>
                </a:solidFill>
              </a:rPr>
              <a:t>Any Specific Input</a:t>
            </a:r>
            <a:endParaRPr lang="en-US" sz="2400" b="1" dirty="0">
              <a:solidFill>
                <a:prstClr val="black"/>
              </a:solidFill>
            </a:endParaRPr>
          </a:p>
        </p:txBody>
      </p:sp>
      <p:sp>
        <p:nvSpPr>
          <p:cNvPr id="10" name="Right Arrow 9"/>
          <p:cNvSpPr/>
          <p:nvPr/>
        </p:nvSpPr>
        <p:spPr>
          <a:xfrm>
            <a:off x="5545015" y="3428998"/>
            <a:ext cx="320352"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5" name="TextBox 14"/>
          <p:cNvSpPr txBox="1"/>
          <p:nvPr/>
        </p:nvSpPr>
        <p:spPr>
          <a:xfrm>
            <a:off x="6061075" y="2685851"/>
            <a:ext cx="3115789" cy="2677656"/>
          </a:xfrm>
          <a:prstGeom prst="rect">
            <a:avLst/>
          </a:prstGeom>
          <a:noFill/>
        </p:spPr>
        <p:txBody>
          <a:bodyPr wrap="none" rtlCol="0">
            <a:spAutoFit/>
          </a:bodyPr>
          <a:lstStyle/>
          <a:p>
            <a:pPr marL="339725" indent="-339725">
              <a:buSzPct val="90000"/>
              <a:buFont typeface="+mj-lt"/>
              <a:buAutoNum type="arabicPeriod"/>
            </a:pPr>
            <a:r>
              <a:rPr lang="en-US" sz="2400" b="1" dirty="0" smtClean="0">
                <a:solidFill>
                  <a:prstClr val="black"/>
                </a:solidFill>
              </a:rPr>
              <a:t>PMP Updates</a:t>
            </a:r>
          </a:p>
          <a:p>
            <a:pPr marL="339725" indent="-339725">
              <a:buSzPct val="90000"/>
              <a:buFont typeface="+mj-lt"/>
              <a:buAutoNum type="arabicPeriod"/>
            </a:pPr>
            <a:r>
              <a:rPr lang="en-US" sz="2400" b="1" dirty="0" smtClean="0">
                <a:solidFill>
                  <a:prstClr val="black"/>
                </a:solidFill>
              </a:rPr>
              <a:t>PD Updates</a:t>
            </a:r>
          </a:p>
          <a:p>
            <a:pPr marL="339725" indent="-339725">
              <a:buSzPct val="90000"/>
              <a:buFont typeface="+mj-lt"/>
              <a:buAutoNum type="arabicPeriod"/>
            </a:pPr>
            <a:r>
              <a:rPr lang="en-US" sz="2400" b="1" dirty="0" smtClean="0">
                <a:solidFill>
                  <a:srgbClr val="0000CC"/>
                </a:solidFill>
              </a:rPr>
              <a:t>WPI</a:t>
            </a:r>
            <a:r>
              <a:rPr lang="en-US" sz="2400" dirty="0" smtClean="0">
                <a:solidFill>
                  <a:prstClr val="black"/>
                </a:solidFill>
              </a:rPr>
              <a:t>**</a:t>
            </a:r>
            <a:endParaRPr lang="en-US" sz="2400" dirty="0">
              <a:solidFill>
                <a:prstClr val="black"/>
              </a:solidFill>
            </a:endParaRPr>
          </a:p>
          <a:p>
            <a:pPr marL="339725" indent="-339725">
              <a:buSzPct val="90000"/>
              <a:buFont typeface="+mj-lt"/>
              <a:buAutoNum type="arabicPeriod"/>
            </a:pPr>
            <a:r>
              <a:rPr lang="en-US" sz="2400" b="1" dirty="0" smtClean="0">
                <a:solidFill>
                  <a:prstClr val="black"/>
                </a:solidFill>
              </a:rPr>
              <a:t>OPA Updates</a:t>
            </a:r>
          </a:p>
          <a:p>
            <a:pPr marL="339725" indent="-339725">
              <a:buSzPct val="90000"/>
              <a:buFont typeface="+mj-lt"/>
              <a:buAutoNum type="arabicPeriod"/>
            </a:pPr>
            <a:r>
              <a:rPr lang="en-US" sz="2400" b="1" dirty="0" smtClean="0">
                <a:solidFill>
                  <a:prstClr val="black"/>
                </a:solidFill>
              </a:rPr>
              <a:t>Any Specific  </a:t>
            </a:r>
            <a:r>
              <a:rPr lang="en-US" sz="2400" b="1" dirty="0">
                <a:solidFill>
                  <a:prstClr val="black"/>
                </a:solidFill>
              </a:rPr>
              <a:t>Output</a:t>
            </a:r>
          </a:p>
          <a:p>
            <a:pPr algn="ctr">
              <a:buSzPct val="90000"/>
            </a:pPr>
            <a:r>
              <a:rPr lang="en-US" sz="2400" b="1" dirty="0" smtClean="0">
                <a:solidFill>
                  <a:prstClr val="black"/>
                </a:solidFill>
              </a:rPr>
              <a:t>+</a:t>
            </a:r>
          </a:p>
          <a:p>
            <a:pPr marL="339725" indent="-339725">
              <a:buSzPct val="90000"/>
              <a:buFont typeface="+mj-lt"/>
              <a:buAutoNum type="arabicPeriod" startAt="6"/>
            </a:pPr>
            <a:r>
              <a:rPr lang="en-US" sz="2400" b="1" dirty="0" smtClean="0">
                <a:solidFill>
                  <a:srgbClr val="0000CC"/>
                </a:solidFill>
              </a:rPr>
              <a:t>Change Request</a:t>
            </a:r>
          </a:p>
        </p:txBody>
      </p:sp>
      <p:cxnSp>
        <p:nvCxnSpPr>
          <p:cNvPr id="19" name="Straight Connector 18"/>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a:off x="2690269" y="3446569"/>
            <a:ext cx="357731"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6" name="TextBox 25"/>
          <p:cNvSpPr txBox="1"/>
          <p:nvPr/>
        </p:nvSpPr>
        <p:spPr>
          <a:xfrm>
            <a:off x="1708639" y="1688612"/>
            <a:ext cx="3461238" cy="400110"/>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Risk Mgt Plan</a:t>
            </a:r>
            <a:endParaRPr lang="en-US" sz="2000" b="1" dirty="0">
              <a:solidFill>
                <a:srgbClr val="0000CC"/>
              </a:solidFill>
            </a:endParaRPr>
          </a:p>
        </p:txBody>
      </p:sp>
      <p:sp>
        <p:nvSpPr>
          <p:cNvPr id="32" name="Freeform 31"/>
          <p:cNvSpPr>
            <a:spLocks noChangeAspect="1"/>
          </p:cNvSpPr>
          <p:nvPr/>
        </p:nvSpPr>
        <p:spPr>
          <a:xfrm>
            <a:off x="890954" y="1529861"/>
            <a:ext cx="836307" cy="126023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a:spLocks noChangeAspect="1"/>
          </p:cNvSpPr>
          <p:nvPr/>
        </p:nvSpPr>
        <p:spPr>
          <a:xfrm rot="5400000">
            <a:off x="1640668" y="3428438"/>
            <a:ext cx="1336432" cy="1103094"/>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2286000" y="4648198"/>
            <a:ext cx="3177634" cy="707886"/>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Risk Register (from </a:t>
            </a:r>
            <a:r>
              <a:rPr lang="en-US" sz="2000" b="1" i="1" dirty="0" smtClean="0">
                <a:solidFill>
                  <a:srgbClr val="0000CC"/>
                </a:solidFill>
              </a:rPr>
              <a:t>Identify Risks)</a:t>
            </a:r>
            <a:endParaRPr lang="en-US" sz="2000" b="1" dirty="0">
              <a:solidFill>
                <a:srgbClr val="0000CC"/>
              </a:solidFill>
            </a:endParaRPr>
          </a:p>
        </p:txBody>
      </p:sp>
      <p:sp>
        <p:nvSpPr>
          <p:cNvPr id="23" name="TextBox 22"/>
          <p:cNvSpPr txBox="1"/>
          <p:nvPr/>
        </p:nvSpPr>
        <p:spPr>
          <a:xfrm>
            <a:off x="1987062" y="6113583"/>
            <a:ext cx="5181600" cy="646331"/>
          </a:xfrm>
          <a:prstGeom prst="rect">
            <a:avLst/>
          </a:prstGeom>
          <a:noFill/>
        </p:spPr>
        <p:txBody>
          <a:bodyPr wrap="square" rtlCol="0">
            <a:spAutoFit/>
          </a:bodyPr>
          <a:lstStyle/>
          <a:p>
            <a:pPr marL="398463" indent="-398463"/>
            <a:r>
              <a:rPr lang="en-US" dirty="0" smtClean="0">
                <a:solidFill>
                  <a:prstClr val="black"/>
                </a:solidFill>
              </a:rPr>
              <a:t>*:	from the </a:t>
            </a:r>
            <a:r>
              <a:rPr lang="en-US" i="1" dirty="0" smtClean="0">
                <a:solidFill>
                  <a:prstClr val="black"/>
                </a:solidFill>
              </a:rPr>
              <a:t>Direct &amp; Manage Project Work  </a:t>
            </a:r>
            <a:r>
              <a:rPr lang="en-US" dirty="0" smtClean="0">
                <a:solidFill>
                  <a:prstClr val="black"/>
                </a:solidFill>
              </a:rPr>
              <a:t>process</a:t>
            </a:r>
          </a:p>
          <a:p>
            <a:pPr marL="398463" indent="-398463"/>
            <a:r>
              <a:rPr lang="en-US" dirty="0" smtClean="0">
                <a:solidFill>
                  <a:prstClr val="black"/>
                </a:solidFill>
              </a:rPr>
              <a:t>**:	to the </a:t>
            </a:r>
            <a:r>
              <a:rPr lang="en-US" i="1" dirty="0" smtClean="0">
                <a:solidFill>
                  <a:prstClr val="black"/>
                </a:solidFill>
              </a:rPr>
              <a:t>Monitor &amp; Control </a:t>
            </a:r>
            <a:r>
              <a:rPr lang="en-US" dirty="0" smtClean="0">
                <a:solidFill>
                  <a:prstClr val="black"/>
                </a:solidFill>
              </a:rPr>
              <a:t>process</a:t>
            </a:r>
            <a:endParaRPr lang="en-US" dirty="0">
              <a:solidFill>
                <a:prstClr val="black"/>
              </a:solidFill>
            </a:endParaRPr>
          </a:p>
        </p:txBody>
      </p:sp>
      <p:sp>
        <p:nvSpPr>
          <p:cNvPr id="4" name="Footer Placeholder 3"/>
          <p:cNvSpPr>
            <a:spLocks noGrp="1"/>
          </p:cNvSpPr>
          <p:nvPr>
            <p:ph type="ftr" sz="quarter" idx="11"/>
          </p:nvPr>
        </p:nvSpPr>
        <p:spPr/>
        <p:txBody>
          <a:bodyPr/>
          <a:lstStyle/>
          <a:p>
            <a:r>
              <a:rPr lang="en-US" dirty="0" err="1" smtClean="0">
                <a:solidFill>
                  <a:prstClr val="black"/>
                </a:solidFill>
              </a:rPr>
              <a:t>MEhsanSaeed</a:t>
            </a:r>
            <a:endParaRPr lang="en-US" dirty="0">
              <a:solidFill>
                <a:prstClr val="black"/>
              </a:solidFill>
            </a:endParaRPr>
          </a:p>
        </p:txBody>
      </p:sp>
      <p:sp>
        <p:nvSpPr>
          <p:cNvPr id="25" name="Freeform 24"/>
          <p:cNvSpPr>
            <a:spLocks noChangeAspect="1"/>
          </p:cNvSpPr>
          <p:nvPr/>
        </p:nvSpPr>
        <p:spPr>
          <a:xfrm rot="15509337" flipV="1">
            <a:off x="7840497" y="2413347"/>
            <a:ext cx="941389" cy="775884"/>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TextBox 26"/>
          <p:cNvSpPr txBox="1"/>
          <p:nvPr/>
        </p:nvSpPr>
        <p:spPr>
          <a:xfrm>
            <a:off x="6531197" y="756139"/>
            <a:ext cx="2612803" cy="1692771"/>
          </a:xfrm>
          <a:prstGeom prst="rect">
            <a:avLst/>
          </a:prstGeom>
          <a:noFill/>
        </p:spPr>
        <p:txBody>
          <a:bodyPr wrap="square" rtlCol="0">
            <a:spAutoFit/>
          </a:bodyPr>
          <a:lstStyle/>
          <a:p>
            <a:pPr>
              <a:buSzPct val="80000"/>
            </a:pPr>
            <a:r>
              <a:rPr lang="en-US" sz="2000" b="1" dirty="0" smtClean="0">
                <a:solidFill>
                  <a:srgbClr val="00B050"/>
                </a:solidFill>
              </a:rPr>
              <a:t>Risk Register updated:</a:t>
            </a:r>
          </a:p>
          <a:p>
            <a:pPr marL="176213" indent="-176213">
              <a:buSzPct val="80000"/>
              <a:buFont typeface="Arial" panose="020B0604020202020204" pitchFamily="34" charset="0"/>
              <a:buChar char="•"/>
            </a:pPr>
            <a:r>
              <a:rPr lang="en-US" sz="2000" b="1" dirty="0" smtClean="0">
                <a:solidFill>
                  <a:srgbClr val="00B050"/>
                </a:solidFill>
              </a:rPr>
              <a:t>New Risks</a:t>
            </a:r>
          </a:p>
          <a:p>
            <a:pPr marL="176213" indent="-176213">
              <a:buSzPct val="80000"/>
              <a:buFont typeface="Arial" panose="020B0604020202020204" pitchFamily="34" charset="0"/>
              <a:buChar char="•"/>
            </a:pPr>
            <a:r>
              <a:rPr lang="en-US" sz="2000" b="1" dirty="0" smtClean="0">
                <a:solidFill>
                  <a:srgbClr val="00B050"/>
                </a:solidFill>
              </a:rPr>
              <a:t>Residual Risks</a:t>
            </a:r>
          </a:p>
          <a:p>
            <a:pPr marL="176213" indent="-176213">
              <a:buSzPct val="80000"/>
              <a:buFont typeface="Arial" panose="020B0604020202020204" pitchFamily="34" charset="0"/>
              <a:buChar char="•"/>
            </a:pPr>
            <a:r>
              <a:rPr lang="en-US" sz="2000" b="1" dirty="0" smtClean="0">
                <a:solidFill>
                  <a:srgbClr val="00B050"/>
                </a:solidFill>
              </a:rPr>
              <a:t>Secondary Risks</a:t>
            </a:r>
          </a:p>
          <a:p>
            <a:pPr marL="176213" indent="-176213">
              <a:buSzPct val="80000"/>
              <a:buFont typeface="Arial" panose="020B0604020202020204" pitchFamily="34" charset="0"/>
              <a:buChar char="•"/>
            </a:pPr>
            <a:r>
              <a:rPr lang="en-US" sz="2000" b="1" dirty="0" smtClean="0">
                <a:solidFill>
                  <a:srgbClr val="00B050"/>
                </a:solidFill>
              </a:rPr>
              <a:t>Other Changes</a:t>
            </a:r>
            <a:r>
              <a:rPr lang="en-US" sz="2000" dirty="0">
                <a:solidFill>
                  <a:prstClr val="black"/>
                </a:solidFill>
              </a:rPr>
              <a:t> </a:t>
            </a:r>
            <a:r>
              <a:rPr lang="en-US" sz="2000" dirty="0" smtClean="0">
                <a:solidFill>
                  <a:prstClr val="black"/>
                </a:solidFill>
              </a:rPr>
              <a:t>***</a:t>
            </a:r>
            <a:endParaRPr lang="en-US" sz="2000" b="1" dirty="0">
              <a:solidFill>
                <a:srgbClr val="0000CC"/>
              </a:solidFill>
            </a:endParaRPr>
          </a:p>
        </p:txBody>
      </p:sp>
      <p:sp>
        <p:nvSpPr>
          <p:cNvPr id="28" name="Freeform 27"/>
          <p:cNvSpPr>
            <a:spLocks noChangeAspect="1"/>
          </p:cNvSpPr>
          <p:nvPr/>
        </p:nvSpPr>
        <p:spPr>
          <a:xfrm rot="5400000">
            <a:off x="1222030" y="4803428"/>
            <a:ext cx="680140" cy="685800"/>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TextBox 28"/>
          <p:cNvSpPr txBox="1"/>
          <p:nvPr/>
        </p:nvSpPr>
        <p:spPr>
          <a:xfrm>
            <a:off x="492373" y="5492260"/>
            <a:ext cx="4196861" cy="400110"/>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WPR (from </a:t>
            </a:r>
            <a:r>
              <a:rPr lang="en-US" sz="2000" b="1" i="1" dirty="0" smtClean="0">
                <a:solidFill>
                  <a:srgbClr val="0000CC"/>
                </a:solidFill>
              </a:rPr>
              <a:t>Mon &amp; Cont Proj Work)</a:t>
            </a:r>
            <a:r>
              <a:rPr lang="en-US" sz="2000" b="1" dirty="0" smtClean="0">
                <a:solidFill>
                  <a:srgbClr val="0000CC"/>
                </a:solidFill>
              </a:rPr>
              <a:t> </a:t>
            </a:r>
            <a:endParaRPr lang="en-US" sz="2000" b="1" dirty="0">
              <a:solidFill>
                <a:srgbClr val="0000CC"/>
              </a:solidFill>
            </a:endParaRPr>
          </a:p>
        </p:txBody>
      </p:sp>
      <p:sp>
        <p:nvSpPr>
          <p:cNvPr id="21" name="TextBox 20"/>
          <p:cNvSpPr txBox="1"/>
          <p:nvPr/>
        </p:nvSpPr>
        <p:spPr>
          <a:xfrm>
            <a:off x="7836872" y="4062044"/>
            <a:ext cx="662361" cy="646331"/>
          </a:xfrm>
          <a:prstGeom prst="rect">
            <a:avLst/>
          </a:prstGeom>
          <a:noFill/>
        </p:spPr>
        <p:txBody>
          <a:bodyPr wrap="none" rtlCol="0">
            <a:spAutoFit/>
          </a:bodyPr>
          <a:lstStyle/>
          <a:p>
            <a:r>
              <a:rPr lang="en-US" sz="3600" b="1" dirty="0" smtClean="0">
                <a:solidFill>
                  <a:srgbClr val="FF0000"/>
                </a:solidFill>
                <a:latin typeface="Verdana Ref" panose="020B0604030504040204" pitchFamily="34" charset="0"/>
              </a:rPr>
              <a:t>X</a:t>
            </a:r>
            <a:r>
              <a:rPr lang="en-US" sz="3600" dirty="0" smtClean="0">
                <a:solidFill>
                  <a:srgbClr val="FF0000"/>
                </a:solidFill>
                <a:latin typeface="Verdana Ref" panose="020B0604030504040204" pitchFamily="34" charset="0"/>
              </a:rPr>
              <a:t> </a:t>
            </a:r>
            <a:endParaRPr lang="en-US" sz="3600" dirty="0">
              <a:solidFill>
                <a:srgbClr val="FF0000"/>
              </a:solidFill>
              <a:latin typeface="Verdana Ref" panose="020B0604030504040204" pitchFamily="34" charset="0"/>
            </a:endParaRPr>
          </a:p>
        </p:txBody>
      </p:sp>
      <p:sp>
        <p:nvSpPr>
          <p:cNvPr id="22" name="TextBox 21"/>
          <p:cNvSpPr txBox="1"/>
          <p:nvPr/>
        </p:nvSpPr>
        <p:spPr>
          <a:xfrm>
            <a:off x="5864" y="702027"/>
            <a:ext cx="6699736" cy="615553"/>
          </a:xfrm>
          <a:prstGeom prst="rect">
            <a:avLst/>
          </a:prstGeom>
          <a:noFill/>
        </p:spPr>
        <p:txBody>
          <a:bodyPr wrap="square" rtlCol="0">
            <a:spAutoFit/>
          </a:bodyPr>
          <a:lstStyle/>
          <a:p>
            <a:pPr marL="515938" indent="-515938"/>
            <a:r>
              <a:rPr lang="en-US" sz="1700" dirty="0" smtClean="0">
                <a:solidFill>
                  <a:prstClr val="black"/>
                </a:solidFill>
              </a:rPr>
              <a:t>***:  changes to Risk Register contents resulting </a:t>
            </a:r>
            <a:r>
              <a:rPr lang="en-US" sz="1700" dirty="0">
                <a:solidFill>
                  <a:prstClr val="black"/>
                </a:solidFill>
              </a:rPr>
              <a:t>from implementation </a:t>
            </a:r>
            <a:r>
              <a:rPr lang="en-US" sz="1700" dirty="0" smtClean="0">
                <a:solidFill>
                  <a:prstClr val="black"/>
                </a:solidFill>
              </a:rPr>
              <a:t>of Response Plans, Risk Reassessment, Risk Audits, Risk Reviews, </a:t>
            </a:r>
            <a:r>
              <a:rPr lang="en-US" sz="1700" dirty="0" err="1" smtClean="0">
                <a:solidFill>
                  <a:prstClr val="black"/>
                </a:solidFill>
              </a:rPr>
              <a:t>etc</a:t>
            </a:r>
            <a:endParaRPr lang="en-US" sz="1700" dirty="0">
              <a:solidFill>
                <a:prstClr val="black"/>
              </a:solidFill>
            </a:endParaRPr>
          </a:p>
        </p:txBody>
      </p:sp>
    </p:spTree>
    <p:extLst>
      <p:ext uri="{BB962C8B-B14F-4D97-AF65-F5344CB8AC3E}">
        <p14:creationId xmlns:p14="http://schemas.microsoft.com/office/powerpoint/2010/main" val="4291201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childTnLst>
                          </p:cTn>
                        </p:par>
                        <p:par>
                          <p:cTn id="42" fill="hold">
                            <p:stCondLst>
                              <p:cond delay="500"/>
                            </p:stCondLst>
                            <p:childTnLst>
                              <p:par>
                                <p:cTn id="43" presetID="1"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childTnLst>
                          </p:cTn>
                        </p:par>
                        <p:par>
                          <p:cTn id="50" fill="hold">
                            <p:stCondLst>
                              <p:cond delay="500"/>
                            </p:stCondLst>
                            <p:childTnLst>
                              <p:par>
                                <p:cTn id="51" presetID="1"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childTnLst>
                                </p:cTn>
                              </p:par>
                            </p:childTnLst>
                          </p:cTn>
                        </p:par>
                        <p:par>
                          <p:cTn id="57" fill="hold">
                            <p:stCondLst>
                              <p:cond delay="0"/>
                            </p:stCondLst>
                            <p:childTnLst>
                              <p:par>
                                <p:cTn id="58" presetID="1"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26" grpId="0"/>
      <p:bldP spid="32" grpId="0" animBg="1"/>
      <p:bldP spid="16" grpId="0" animBg="1"/>
      <p:bldP spid="17" grpId="0"/>
      <p:bldP spid="23" grpId="0"/>
      <p:bldP spid="25" grpId="0" animBg="1"/>
      <p:bldP spid="27" grpId="0"/>
      <p:bldP spid="28" grpId="0" animBg="1"/>
      <p:bldP spid="29"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49" y="-111369"/>
            <a:ext cx="9089201" cy="708212"/>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a:t>
            </a:r>
            <a:r>
              <a:rPr lang="en-US" sz="2800" b="1" dirty="0">
                <a:solidFill>
                  <a:srgbClr val="FF0000"/>
                </a:solidFill>
                <a:effectLst>
                  <a:outerShdw blurRad="38100" dist="38100" dir="2700000" algn="tl">
                    <a:srgbClr val="000000">
                      <a:alpha val="43137"/>
                    </a:srgbClr>
                  </a:outerShdw>
                </a:effectLst>
              </a:rPr>
              <a:t>WPD → WPI → WPR </a:t>
            </a:r>
            <a:r>
              <a:rPr lang="en-US" sz="2800" b="1" dirty="0" smtClean="0">
                <a:solidFill>
                  <a:srgbClr val="FF0000"/>
                </a:solidFill>
                <a:effectLst>
                  <a:outerShdw blurRad="38100" dist="38100" dir="2700000" algn="tl">
                    <a:srgbClr val="000000">
                      <a:alpha val="43137"/>
                    </a:srgbClr>
                  </a:outerShdw>
                </a:effectLst>
              </a:rPr>
              <a:t>Flow Path Complete Model</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9</a:t>
            </a:fld>
            <a:endParaRPr lang="en-US" b="1" dirty="0">
              <a:solidFill>
                <a:prstClr val="black"/>
              </a:solidFill>
            </a:endParaRPr>
          </a:p>
        </p:txBody>
      </p:sp>
      <p:sp>
        <p:nvSpPr>
          <p:cNvPr id="7" name="Footer Placeholder 6"/>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grpSp>
        <p:nvGrpSpPr>
          <p:cNvPr id="10" name="Group 9"/>
          <p:cNvGrpSpPr/>
          <p:nvPr/>
        </p:nvGrpSpPr>
        <p:grpSpPr>
          <a:xfrm>
            <a:off x="4256176" y="685800"/>
            <a:ext cx="2874537" cy="457200"/>
            <a:chOff x="4256176" y="661196"/>
            <a:chExt cx="2874537" cy="457200"/>
          </a:xfrm>
        </p:grpSpPr>
        <p:sp>
          <p:nvSpPr>
            <p:cNvPr id="4" name="Rectangle 3"/>
            <p:cNvSpPr/>
            <p:nvPr/>
          </p:nvSpPr>
          <p:spPr>
            <a:xfrm>
              <a:off x="4256176" y="661196"/>
              <a:ext cx="640080" cy="457200"/>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6" name="TextBox 5"/>
            <p:cNvSpPr txBox="1"/>
            <p:nvPr/>
          </p:nvSpPr>
          <p:spPr>
            <a:xfrm>
              <a:off x="4905969" y="717300"/>
              <a:ext cx="2224744" cy="307777"/>
            </a:xfrm>
            <a:prstGeom prst="rect">
              <a:avLst/>
            </a:prstGeom>
            <a:noFill/>
          </p:spPr>
          <p:txBody>
            <a:bodyPr wrap="square" rtlCol="0">
              <a:spAutoFit/>
            </a:bodyPr>
            <a:lstStyle/>
            <a:p>
              <a:r>
                <a:rPr lang="en-US" sz="1400" dirty="0" smtClean="0">
                  <a:solidFill>
                    <a:prstClr val="black"/>
                  </a:solidFill>
                </a:rPr>
                <a:t>Direct &amp; Manage Proj Work</a:t>
              </a:r>
              <a:endParaRPr lang="en-US" sz="1400" dirty="0">
                <a:solidFill>
                  <a:prstClr val="black"/>
                </a:solidFill>
              </a:endParaRPr>
            </a:p>
          </p:txBody>
        </p:sp>
      </p:grpSp>
      <p:grpSp>
        <p:nvGrpSpPr>
          <p:cNvPr id="5" name="Group 4"/>
          <p:cNvGrpSpPr/>
          <p:nvPr/>
        </p:nvGrpSpPr>
        <p:grpSpPr>
          <a:xfrm>
            <a:off x="893349" y="2055912"/>
            <a:ext cx="7717251" cy="560592"/>
            <a:chOff x="893349" y="2055912"/>
            <a:chExt cx="7717251" cy="560592"/>
          </a:xfrm>
          <a:solidFill>
            <a:srgbClr val="FFD7CD"/>
          </a:solidFill>
        </p:grpSpPr>
        <p:sp>
          <p:nvSpPr>
            <p:cNvPr id="14" name="Rectangle 13"/>
            <p:cNvSpPr/>
            <p:nvPr/>
          </p:nvSpPr>
          <p:spPr>
            <a:xfrm>
              <a:off x="1719002" y="2055912"/>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Scope</a:t>
              </a:r>
              <a:endParaRPr lang="en-US" sz="1400" b="1" dirty="0">
                <a:solidFill>
                  <a:prstClr val="black"/>
                </a:solidFill>
              </a:endParaRPr>
            </a:p>
          </p:txBody>
        </p:sp>
        <p:sp>
          <p:nvSpPr>
            <p:cNvPr id="15" name="Rectangle 14"/>
            <p:cNvSpPr/>
            <p:nvPr/>
          </p:nvSpPr>
          <p:spPr>
            <a:xfrm>
              <a:off x="2551085" y="2055912"/>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Schedule</a:t>
              </a:r>
              <a:endParaRPr lang="en-US" sz="1400" b="1" dirty="0">
                <a:solidFill>
                  <a:prstClr val="black"/>
                </a:solidFill>
              </a:endParaRPr>
            </a:p>
          </p:txBody>
        </p:sp>
        <p:sp>
          <p:nvSpPr>
            <p:cNvPr id="16" name="Rectangle 15"/>
            <p:cNvSpPr/>
            <p:nvPr/>
          </p:nvSpPr>
          <p:spPr>
            <a:xfrm>
              <a:off x="3387966"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Costs</a:t>
              </a:r>
              <a:endParaRPr lang="en-US" sz="1400" b="1" dirty="0">
                <a:solidFill>
                  <a:prstClr val="black"/>
                </a:solidFill>
              </a:endParaRPr>
            </a:p>
          </p:txBody>
        </p:sp>
        <p:sp>
          <p:nvSpPr>
            <p:cNvPr id="18" name="Rectangle 17"/>
            <p:cNvSpPr/>
            <p:nvPr/>
          </p:nvSpPr>
          <p:spPr>
            <a:xfrm>
              <a:off x="4219471"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Quality</a:t>
              </a:r>
              <a:endParaRPr lang="en-US" sz="1400" b="1" dirty="0">
                <a:solidFill>
                  <a:prstClr val="black"/>
                </a:solidFill>
              </a:endParaRPr>
            </a:p>
          </p:txBody>
        </p:sp>
        <p:sp>
          <p:nvSpPr>
            <p:cNvPr id="19" name="Rectangle 18"/>
            <p:cNvSpPr/>
            <p:nvPr/>
          </p:nvSpPr>
          <p:spPr>
            <a:xfrm>
              <a:off x="5047651"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a:solidFill>
                    <a:prstClr val="black"/>
                  </a:solidFill>
                </a:rPr>
                <a:t>Control </a:t>
              </a:r>
              <a:r>
                <a:rPr lang="en-US" sz="1400" b="1" dirty="0" err="1" smtClean="0">
                  <a:solidFill>
                    <a:prstClr val="black"/>
                  </a:solidFill>
                </a:rPr>
                <a:t>Comm</a:t>
              </a:r>
              <a:endParaRPr lang="en-US" sz="1400" b="1" dirty="0">
                <a:solidFill>
                  <a:prstClr val="black"/>
                </a:solidFill>
              </a:endParaRPr>
            </a:p>
          </p:txBody>
        </p:sp>
        <p:sp>
          <p:nvSpPr>
            <p:cNvPr id="20" name="Rectangle 19"/>
            <p:cNvSpPr/>
            <p:nvPr/>
          </p:nvSpPr>
          <p:spPr>
            <a:xfrm>
              <a:off x="5888793"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a:solidFill>
                    <a:prstClr val="black"/>
                  </a:solidFill>
                </a:rPr>
                <a:t>Control </a:t>
              </a:r>
              <a:r>
                <a:rPr lang="en-US" sz="1400" b="1" dirty="0" smtClean="0">
                  <a:solidFill>
                    <a:prstClr val="black"/>
                  </a:solidFill>
                </a:rPr>
                <a:t>Risks</a:t>
              </a:r>
              <a:endParaRPr lang="en-US" sz="1400" b="1" dirty="0">
                <a:solidFill>
                  <a:prstClr val="black"/>
                </a:solidFill>
              </a:endParaRPr>
            </a:p>
          </p:txBody>
        </p:sp>
        <p:sp>
          <p:nvSpPr>
            <p:cNvPr id="21" name="Rectangle 20"/>
            <p:cNvSpPr/>
            <p:nvPr/>
          </p:nvSpPr>
          <p:spPr>
            <a:xfrm>
              <a:off x="6887774" y="2067864"/>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lnSpc>
                  <a:spcPts val="1300"/>
                </a:lnSpc>
              </a:pPr>
              <a:r>
                <a:rPr lang="en-US" sz="1400" b="1" dirty="0">
                  <a:solidFill>
                    <a:prstClr val="black"/>
                  </a:solidFill>
                </a:rPr>
                <a:t>Control </a:t>
              </a:r>
              <a:r>
                <a:rPr lang="en-US" sz="1400" b="1" dirty="0" smtClean="0">
                  <a:solidFill>
                    <a:prstClr val="black"/>
                  </a:solidFill>
                </a:rPr>
                <a:t>Procurements</a:t>
              </a:r>
              <a:endParaRPr lang="en-US" sz="1400" b="1" dirty="0">
                <a:solidFill>
                  <a:prstClr val="black"/>
                </a:solidFill>
              </a:endParaRPr>
            </a:p>
          </p:txBody>
        </p:sp>
        <p:sp>
          <p:nvSpPr>
            <p:cNvPr id="22" name="Rectangle 21"/>
            <p:cNvSpPr/>
            <p:nvPr/>
          </p:nvSpPr>
          <p:spPr>
            <a:xfrm>
              <a:off x="7879080" y="2067864"/>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1300"/>
                </a:lnSpc>
              </a:pPr>
              <a:r>
                <a:rPr lang="en-US" sz="1100" b="1" dirty="0">
                  <a:solidFill>
                    <a:prstClr val="black"/>
                  </a:solidFill>
                </a:rPr>
                <a:t>Control </a:t>
              </a:r>
              <a:r>
                <a:rPr lang="en-US" sz="1100" b="1" dirty="0" smtClean="0">
                  <a:solidFill>
                    <a:prstClr val="black"/>
                  </a:solidFill>
                </a:rPr>
                <a:t>S/Holder </a:t>
              </a:r>
              <a:r>
                <a:rPr lang="en-US" sz="1100" b="1" dirty="0" smtClean="0">
                  <a:solidFill>
                    <a:prstClr val="black"/>
                  </a:solidFill>
                  <a:latin typeface="Arial Narrow" panose="020B0606020202030204" pitchFamily="34" charset="0"/>
                </a:rPr>
                <a:t>Engagement</a:t>
              </a:r>
              <a:endParaRPr lang="en-US" sz="1100" b="1" dirty="0">
                <a:solidFill>
                  <a:prstClr val="black"/>
                </a:solidFill>
                <a:latin typeface="Arial Narrow" panose="020B0606020202030204" pitchFamily="34" charset="0"/>
              </a:endParaRPr>
            </a:p>
          </p:txBody>
        </p:sp>
        <p:sp>
          <p:nvSpPr>
            <p:cNvPr id="23" name="Rectangle 22"/>
            <p:cNvSpPr/>
            <p:nvPr/>
          </p:nvSpPr>
          <p:spPr>
            <a:xfrm>
              <a:off x="893349" y="2057400"/>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Validate Scope</a:t>
              </a:r>
              <a:endParaRPr lang="en-US" sz="1400" b="1" dirty="0">
                <a:solidFill>
                  <a:prstClr val="black"/>
                </a:solidFill>
              </a:endParaRPr>
            </a:p>
          </p:txBody>
        </p:sp>
      </p:grpSp>
      <p:grpSp>
        <p:nvGrpSpPr>
          <p:cNvPr id="13" name="Group 12"/>
          <p:cNvGrpSpPr/>
          <p:nvPr/>
        </p:nvGrpSpPr>
        <p:grpSpPr>
          <a:xfrm>
            <a:off x="1259109" y="1143000"/>
            <a:ext cx="6985731" cy="924864"/>
            <a:chOff x="1259109" y="1143000"/>
            <a:chExt cx="6985731" cy="924864"/>
          </a:xfrm>
        </p:grpSpPr>
        <p:grpSp>
          <p:nvGrpSpPr>
            <p:cNvPr id="8" name="Group 7"/>
            <p:cNvGrpSpPr/>
            <p:nvPr/>
          </p:nvGrpSpPr>
          <p:grpSpPr>
            <a:xfrm>
              <a:off x="1259109" y="1143000"/>
              <a:ext cx="6985731" cy="924864"/>
              <a:chOff x="1259109" y="1143000"/>
              <a:chExt cx="6985731" cy="924864"/>
            </a:xfrm>
          </p:grpSpPr>
          <p:cxnSp>
            <p:nvCxnSpPr>
              <p:cNvPr id="12" name="Straight Arrow Connector 11"/>
              <p:cNvCxnSpPr>
                <a:stCxn id="4" idx="2"/>
                <a:endCxn id="23" idx="0"/>
              </p:cNvCxnSpPr>
              <p:nvPr/>
            </p:nvCxnSpPr>
            <p:spPr>
              <a:xfrm rot="5400000">
                <a:off x="2460463" y="-58353"/>
                <a:ext cx="914400" cy="3317107"/>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4" idx="2"/>
                <a:endCxn id="14" idx="0"/>
              </p:cNvCxnSpPr>
              <p:nvPr/>
            </p:nvCxnSpPr>
            <p:spPr>
              <a:xfrm rot="5400000">
                <a:off x="2874033" y="353729"/>
                <a:ext cx="912912" cy="2491454"/>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4" idx="2"/>
                <a:endCxn id="15" idx="0"/>
              </p:cNvCxnSpPr>
              <p:nvPr/>
            </p:nvCxnSpPr>
            <p:spPr>
              <a:xfrm rot="5400000">
                <a:off x="3290075" y="769771"/>
                <a:ext cx="912912" cy="1659371"/>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4" idx="2"/>
                <a:endCxn id="16" idx="0"/>
              </p:cNvCxnSpPr>
              <p:nvPr/>
            </p:nvCxnSpPr>
            <p:spPr>
              <a:xfrm rot="5400000">
                <a:off x="3705527" y="1191199"/>
                <a:ext cx="918888" cy="822490"/>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4" idx="2"/>
                <a:endCxn id="18" idx="0"/>
              </p:cNvCxnSpPr>
              <p:nvPr/>
            </p:nvCxnSpPr>
            <p:spPr>
              <a:xfrm rot="16200000" flipH="1">
                <a:off x="4121279" y="1597936"/>
                <a:ext cx="918888" cy="9015"/>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4" idx="2"/>
                <a:endCxn id="19" idx="0"/>
              </p:cNvCxnSpPr>
              <p:nvPr/>
            </p:nvCxnSpPr>
            <p:spPr>
              <a:xfrm rot="16200000" flipH="1">
                <a:off x="4535369" y="1183846"/>
                <a:ext cx="918888" cy="837195"/>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4" idx="2"/>
                <a:endCxn id="20" idx="0"/>
              </p:cNvCxnSpPr>
              <p:nvPr/>
            </p:nvCxnSpPr>
            <p:spPr>
              <a:xfrm rot="16200000" flipH="1">
                <a:off x="4955940" y="763275"/>
                <a:ext cx="918888" cy="1678337"/>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4" idx="2"/>
                <a:endCxn id="21" idx="0"/>
              </p:cNvCxnSpPr>
              <p:nvPr/>
            </p:nvCxnSpPr>
            <p:spPr>
              <a:xfrm rot="16200000" flipH="1">
                <a:off x="5452443" y="266773"/>
                <a:ext cx="924864" cy="2677318"/>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4" idx="2"/>
                <a:endCxn id="22" idx="0"/>
              </p:cNvCxnSpPr>
              <p:nvPr/>
            </p:nvCxnSpPr>
            <p:spPr>
              <a:xfrm rot="16200000" flipH="1">
                <a:off x="5948096" y="-228880"/>
                <a:ext cx="924864" cy="3668624"/>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4560277" y="1233808"/>
              <a:ext cx="714308" cy="307777"/>
            </a:xfrm>
            <a:prstGeom prst="rect">
              <a:avLst/>
            </a:prstGeom>
            <a:noFill/>
            <a:ln w="19050">
              <a:noFill/>
            </a:ln>
          </p:spPr>
          <p:txBody>
            <a:bodyPr wrap="square" rtlCol="0">
              <a:spAutoFit/>
            </a:bodyPr>
            <a:lstStyle>
              <a:defPPr>
                <a:defRPr lang="en-US"/>
              </a:defPPr>
              <a:lvl1pPr marL="117475" indent="-117475">
                <a:buFont typeface="Arial" panose="020B0604020202020204" pitchFamily="34" charset="0"/>
                <a:buChar char="•"/>
                <a:defRPr sz="1400"/>
              </a:lvl1pPr>
            </a:lstStyle>
            <a:p>
              <a:r>
                <a:rPr lang="en-US" b="1" dirty="0">
                  <a:solidFill>
                    <a:prstClr val="black"/>
                  </a:solidFill>
                </a:rPr>
                <a:t>WPD</a:t>
              </a:r>
            </a:p>
          </p:txBody>
        </p:sp>
      </p:grpSp>
      <p:grpSp>
        <p:nvGrpSpPr>
          <p:cNvPr id="17" name="Group 16"/>
          <p:cNvGrpSpPr/>
          <p:nvPr/>
        </p:nvGrpSpPr>
        <p:grpSpPr>
          <a:xfrm>
            <a:off x="1259109" y="2604552"/>
            <a:ext cx="6985730" cy="900649"/>
            <a:chOff x="1259109" y="2604552"/>
            <a:chExt cx="6985730" cy="900649"/>
          </a:xfrm>
        </p:grpSpPr>
        <p:grpSp>
          <p:nvGrpSpPr>
            <p:cNvPr id="9" name="Group 8"/>
            <p:cNvGrpSpPr/>
            <p:nvPr/>
          </p:nvGrpSpPr>
          <p:grpSpPr>
            <a:xfrm>
              <a:off x="1259109" y="2604552"/>
              <a:ext cx="6985730" cy="900649"/>
              <a:chOff x="1259109" y="2604552"/>
              <a:chExt cx="6985730" cy="900649"/>
            </a:xfrm>
          </p:grpSpPr>
          <p:cxnSp>
            <p:nvCxnSpPr>
              <p:cNvPr id="52" name="Straight Arrow Connector 51"/>
              <p:cNvCxnSpPr>
                <a:stCxn id="71" idx="0"/>
                <a:endCxn id="23" idx="2"/>
              </p:cNvCxnSpPr>
              <p:nvPr/>
            </p:nvCxnSpPr>
            <p:spPr>
              <a:xfrm rot="16200000" flipV="1">
                <a:off x="2468832" y="1396317"/>
                <a:ext cx="899160" cy="3318606"/>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71" idx="0"/>
                <a:endCxn id="14" idx="2"/>
              </p:cNvCxnSpPr>
              <p:nvPr/>
            </p:nvCxnSpPr>
            <p:spPr>
              <a:xfrm rot="16200000" flipV="1">
                <a:off x="2880915" y="1808399"/>
                <a:ext cx="900648" cy="2492953"/>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71" idx="0"/>
                <a:endCxn id="15" idx="2"/>
              </p:cNvCxnSpPr>
              <p:nvPr/>
            </p:nvCxnSpPr>
            <p:spPr>
              <a:xfrm rot="16200000" flipV="1">
                <a:off x="3296956" y="2224441"/>
                <a:ext cx="900648" cy="1660870"/>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71" idx="0"/>
                <a:endCxn id="16" idx="2"/>
              </p:cNvCxnSpPr>
              <p:nvPr/>
            </p:nvCxnSpPr>
            <p:spPr>
              <a:xfrm rot="16200000" flipV="1">
                <a:off x="3718385" y="2645869"/>
                <a:ext cx="894672" cy="823989"/>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71" idx="0"/>
                <a:endCxn id="18" idx="2"/>
              </p:cNvCxnSpPr>
              <p:nvPr/>
            </p:nvCxnSpPr>
            <p:spPr>
              <a:xfrm flipV="1">
                <a:off x="4577715" y="2610528"/>
                <a:ext cx="7516" cy="894672"/>
              </a:xfrm>
              <a:prstGeom prst="straightConnector1">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71" idx="0"/>
                <a:endCxn id="19" idx="2"/>
              </p:cNvCxnSpPr>
              <p:nvPr/>
            </p:nvCxnSpPr>
            <p:spPr>
              <a:xfrm rot="5400000" flipH="1" flipV="1">
                <a:off x="4548227" y="2640016"/>
                <a:ext cx="894672" cy="835696"/>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71" idx="0"/>
                <a:endCxn id="20" idx="2"/>
              </p:cNvCxnSpPr>
              <p:nvPr/>
            </p:nvCxnSpPr>
            <p:spPr>
              <a:xfrm rot="5400000" flipH="1" flipV="1">
                <a:off x="4968798" y="2219445"/>
                <a:ext cx="894672" cy="1676838"/>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71" idx="0"/>
                <a:endCxn id="21" idx="2"/>
              </p:cNvCxnSpPr>
              <p:nvPr/>
            </p:nvCxnSpPr>
            <p:spPr>
              <a:xfrm rot="5400000" flipH="1" flipV="1">
                <a:off x="5471276" y="1722943"/>
                <a:ext cx="888696" cy="2675819"/>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71" idx="0"/>
                <a:endCxn id="22" idx="2"/>
              </p:cNvCxnSpPr>
              <p:nvPr/>
            </p:nvCxnSpPr>
            <p:spPr>
              <a:xfrm rot="5400000" flipH="1" flipV="1">
                <a:off x="5966929" y="1227290"/>
                <a:ext cx="888696" cy="3667125"/>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a:xfrm>
              <a:off x="4569329" y="3075958"/>
              <a:ext cx="705255" cy="307777"/>
            </a:xfrm>
            <a:prstGeom prst="rect">
              <a:avLst/>
            </a:prstGeom>
            <a:noFill/>
            <a:ln w="19050">
              <a:noFill/>
            </a:ln>
          </p:spPr>
          <p:txBody>
            <a:bodyPr wrap="square" rtlCol="0">
              <a:spAutoFit/>
            </a:bodyPr>
            <a:lstStyle/>
            <a:p>
              <a:pPr marL="117475" indent="-117475">
                <a:buFont typeface="Arial" panose="020B0604020202020204" pitchFamily="34" charset="0"/>
                <a:buChar char="•"/>
              </a:pPr>
              <a:r>
                <a:rPr lang="en-US" sz="1400" b="1" dirty="0" smtClean="0">
                  <a:solidFill>
                    <a:srgbClr val="FF0066"/>
                  </a:solidFill>
                </a:rPr>
                <a:t>WPIs</a:t>
              </a:r>
              <a:endParaRPr lang="en-US" sz="1400" b="1" dirty="0">
                <a:solidFill>
                  <a:srgbClr val="FF0066"/>
                </a:solidFill>
              </a:endParaRPr>
            </a:p>
          </p:txBody>
        </p:sp>
      </p:grpSp>
      <p:grpSp>
        <p:nvGrpSpPr>
          <p:cNvPr id="11" name="Group 10"/>
          <p:cNvGrpSpPr/>
          <p:nvPr/>
        </p:nvGrpSpPr>
        <p:grpSpPr>
          <a:xfrm>
            <a:off x="1846906" y="3505200"/>
            <a:ext cx="3050849" cy="457200"/>
            <a:chOff x="1846906" y="3505200"/>
            <a:chExt cx="3050849" cy="457200"/>
          </a:xfrm>
        </p:grpSpPr>
        <p:sp>
          <p:nvSpPr>
            <p:cNvPr id="71" name="Rectangle 70"/>
            <p:cNvSpPr/>
            <p:nvPr/>
          </p:nvSpPr>
          <p:spPr>
            <a:xfrm>
              <a:off x="4257675" y="3505200"/>
              <a:ext cx="640080" cy="457200"/>
            </a:xfrm>
            <a:prstGeom prst="rect">
              <a:avLst/>
            </a:prstGeom>
            <a:solidFill>
              <a:srgbClr val="FFD7CD"/>
            </a:solid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41" name="TextBox 40"/>
            <p:cNvSpPr txBox="1"/>
            <p:nvPr/>
          </p:nvSpPr>
          <p:spPr>
            <a:xfrm>
              <a:off x="1846906" y="3552768"/>
              <a:ext cx="2420294" cy="307777"/>
            </a:xfrm>
            <a:prstGeom prst="rect">
              <a:avLst/>
            </a:prstGeom>
            <a:noFill/>
          </p:spPr>
          <p:txBody>
            <a:bodyPr wrap="square" rtlCol="0">
              <a:spAutoFit/>
            </a:bodyPr>
            <a:lstStyle/>
            <a:p>
              <a:pPr algn="r"/>
              <a:r>
                <a:rPr lang="en-US" sz="1400" dirty="0" smtClean="0">
                  <a:solidFill>
                    <a:prstClr val="black"/>
                  </a:solidFill>
                </a:rPr>
                <a:t>Monitor &amp; Control Proj Work</a:t>
              </a:r>
              <a:endParaRPr lang="en-US" sz="1400" dirty="0">
                <a:solidFill>
                  <a:prstClr val="black"/>
                </a:solidFill>
              </a:endParaRPr>
            </a:p>
          </p:txBody>
        </p:sp>
      </p:grpSp>
      <p:grpSp>
        <p:nvGrpSpPr>
          <p:cNvPr id="24" name="Group 23"/>
          <p:cNvGrpSpPr/>
          <p:nvPr/>
        </p:nvGrpSpPr>
        <p:grpSpPr>
          <a:xfrm>
            <a:off x="719522" y="3962400"/>
            <a:ext cx="2785678" cy="754787"/>
            <a:chOff x="414722" y="4518847"/>
            <a:chExt cx="2785678" cy="754787"/>
          </a:xfrm>
        </p:grpSpPr>
        <p:sp>
          <p:nvSpPr>
            <p:cNvPr id="42" name="Rectangle 41"/>
            <p:cNvSpPr/>
            <p:nvPr/>
          </p:nvSpPr>
          <p:spPr>
            <a:xfrm>
              <a:off x="1514947" y="4816434"/>
              <a:ext cx="640080" cy="457200"/>
            </a:xfrm>
            <a:prstGeom prst="rect">
              <a:avLst/>
            </a:prstGeom>
            <a:solidFill>
              <a:srgbClr val="FFD7CD"/>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49" name="TextBox 48"/>
            <p:cNvSpPr txBox="1"/>
            <p:nvPr/>
          </p:nvSpPr>
          <p:spPr>
            <a:xfrm>
              <a:off x="414722" y="4518847"/>
              <a:ext cx="2785678" cy="307777"/>
            </a:xfrm>
            <a:prstGeom prst="rect">
              <a:avLst/>
            </a:prstGeom>
            <a:noFill/>
          </p:spPr>
          <p:txBody>
            <a:bodyPr wrap="square" rtlCol="0">
              <a:spAutoFit/>
            </a:bodyPr>
            <a:lstStyle/>
            <a:p>
              <a:pPr algn="r"/>
              <a:r>
                <a:rPr lang="en-US" sz="1400" dirty="0" smtClean="0">
                  <a:solidFill>
                    <a:prstClr val="black"/>
                  </a:solidFill>
                </a:rPr>
                <a:t>Perform Integrated Change Control</a:t>
              </a:r>
              <a:endParaRPr lang="en-US" sz="1400" dirty="0">
                <a:solidFill>
                  <a:prstClr val="black"/>
                </a:solidFill>
              </a:endParaRPr>
            </a:p>
          </p:txBody>
        </p:sp>
      </p:grpSp>
      <p:grpSp>
        <p:nvGrpSpPr>
          <p:cNvPr id="28" name="Group 27"/>
          <p:cNvGrpSpPr/>
          <p:nvPr/>
        </p:nvGrpSpPr>
        <p:grpSpPr>
          <a:xfrm>
            <a:off x="2823914" y="5369178"/>
            <a:ext cx="1268038" cy="735922"/>
            <a:chOff x="3911490" y="4835778"/>
            <a:chExt cx="1268038" cy="735922"/>
          </a:xfrm>
        </p:grpSpPr>
        <p:sp>
          <p:nvSpPr>
            <p:cNvPr id="43" name="Rectangle 42"/>
            <p:cNvSpPr/>
            <p:nvPr/>
          </p:nvSpPr>
          <p:spPr>
            <a:xfrm>
              <a:off x="4257496" y="5114500"/>
              <a:ext cx="640080" cy="457200"/>
            </a:xfrm>
            <a:prstGeom prst="rect">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51" name="TextBox 50"/>
            <p:cNvSpPr txBox="1"/>
            <p:nvPr/>
          </p:nvSpPr>
          <p:spPr>
            <a:xfrm>
              <a:off x="3911490" y="4835778"/>
              <a:ext cx="1268038" cy="307777"/>
            </a:xfrm>
            <a:prstGeom prst="rect">
              <a:avLst/>
            </a:prstGeom>
            <a:noFill/>
          </p:spPr>
          <p:txBody>
            <a:bodyPr wrap="square" rtlCol="0">
              <a:spAutoFit/>
            </a:bodyPr>
            <a:lstStyle/>
            <a:p>
              <a:pPr algn="r"/>
              <a:r>
                <a:rPr lang="en-US" sz="1400" dirty="0" smtClean="0">
                  <a:solidFill>
                    <a:prstClr val="black"/>
                  </a:solidFill>
                </a:rPr>
                <a:t>Develop PMP</a:t>
              </a:r>
              <a:endParaRPr lang="en-US" sz="1400" dirty="0">
                <a:solidFill>
                  <a:prstClr val="black"/>
                </a:solidFill>
              </a:endParaRPr>
            </a:p>
          </p:txBody>
        </p:sp>
      </p:grpSp>
      <p:grpSp>
        <p:nvGrpSpPr>
          <p:cNvPr id="83" name="Group 82"/>
          <p:cNvGrpSpPr/>
          <p:nvPr/>
        </p:nvGrpSpPr>
        <p:grpSpPr>
          <a:xfrm>
            <a:off x="5515983" y="5647900"/>
            <a:ext cx="2252003" cy="457200"/>
            <a:chOff x="6083105" y="5571700"/>
            <a:chExt cx="2252003" cy="457200"/>
          </a:xfrm>
        </p:grpSpPr>
        <p:sp>
          <p:nvSpPr>
            <p:cNvPr id="44" name="Rectangle 43"/>
            <p:cNvSpPr/>
            <p:nvPr/>
          </p:nvSpPr>
          <p:spPr>
            <a:xfrm>
              <a:off x="6083105" y="5571700"/>
              <a:ext cx="640080" cy="457200"/>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53" name="TextBox 52"/>
            <p:cNvSpPr txBox="1"/>
            <p:nvPr/>
          </p:nvSpPr>
          <p:spPr>
            <a:xfrm>
              <a:off x="6692430" y="5650523"/>
              <a:ext cx="1642678" cy="307777"/>
            </a:xfrm>
            <a:prstGeom prst="rect">
              <a:avLst/>
            </a:prstGeom>
            <a:noFill/>
          </p:spPr>
          <p:txBody>
            <a:bodyPr wrap="square" rtlCol="0">
              <a:spAutoFit/>
            </a:bodyPr>
            <a:lstStyle/>
            <a:p>
              <a:r>
                <a:rPr lang="en-US" sz="1400" dirty="0" smtClean="0">
                  <a:solidFill>
                    <a:prstClr val="black"/>
                  </a:solidFill>
                </a:rPr>
                <a:t>Manage Proj Team</a:t>
              </a:r>
              <a:endParaRPr lang="en-US" sz="1400" dirty="0">
                <a:solidFill>
                  <a:prstClr val="black"/>
                </a:solidFill>
              </a:endParaRPr>
            </a:p>
          </p:txBody>
        </p:sp>
      </p:grpSp>
      <p:grpSp>
        <p:nvGrpSpPr>
          <p:cNvPr id="93" name="Group 92"/>
          <p:cNvGrpSpPr/>
          <p:nvPr/>
        </p:nvGrpSpPr>
        <p:grpSpPr>
          <a:xfrm>
            <a:off x="5224078" y="4777154"/>
            <a:ext cx="1289538" cy="709246"/>
            <a:chOff x="5791200" y="4648200"/>
            <a:chExt cx="1289538" cy="709246"/>
          </a:xfrm>
        </p:grpSpPr>
        <p:sp>
          <p:nvSpPr>
            <p:cNvPr id="45" name="Rectangle 44"/>
            <p:cNvSpPr/>
            <p:nvPr/>
          </p:nvSpPr>
          <p:spPr>
            <a:xfrm>
              <a:off x="6088966" y="4648200"/>
              <a:ext cx="640080" cy="457200"/>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84" name="TextBox 83"/>
            <p:cNvSpPr txBox="1"/>
            <p:nvPr/>
          </p:nvSpPr>
          <p:spPr>
            <a:xfrm>
              <a:off x="5791200" y="5049669"/>
              <a:ext cx="1289538" cy="307777"/>
            </a:xfrm>
            <a:prstGeom prst="rect">
              <a:avLst/>
            </a:prstGeom>
            <a:noFill/>
          </p:spPr>
          <p:txBody>
            <a:bodyPr wrap="square" rtlCol="0">
              <a:spAutoFit/>
            </a:bodyPr>
            <a:lstStyle/>
            <a:p>
              <a:r>
                <a:rPr lang="en-US" sz="1400" dirty="0" smtClean="0">
                  <a:solidFill>
                    <a:prstClr val="black"/>
                  </a:solidFill>
                </a:rPr>
                <a:t>Manage </a:t>
              </a:r>
              <a:r>
                <a:rPr lang="en-US" sz="1400" dirty="0" err="1" smtClean="0">
                  <a:solidFill>
                    <a:prstClr val="black"/>
                  </a:solidFill>
                </a:rPr>
                <a:t>Comm</a:t>
              </a:r>
              <a:endParaRPr lang="en-US" sz="1400" dirty="0">
                <a:solidFill>
                  <a:prstClr val="black"/>
                </a:solidFill>
              </a:endParaRPr>
            </a:p>
          </p:txBody>
        </p:sp>
      </p:grpSp>
      <p:grpSp>
        <p:nvGrpSpPr>
          <p:cNvPr id="111" name="Group 110"/>
          <p:cNvGrpSpPr/>
          <p:nvPr/>
        </p:nvGrpSpPr>
        <p:grpSpPr>
          <a:xfrm>
            <a:off x="2459828" y="2336208"/>
            <a:ext cx="5159465" cy="3540293"/>
            <a:chOff x="2459828" y="2336208"/>
            <a:chExt cx="5159465" cy="3540293"/>
          </a:xfrm>
        </p:grpSpPr>
        <p:cxnSp>
          <p:nvCxnSpPr>
            <p:cNvPr id="62" name="Straight Arrow Connector 35"/>
            <p:cNvCxnSpPr>
              <a:stCxn id="71" idx="2"/>
              <a:endCxn id="43" idx="3"/>
            </p:cNvCxnSpPr>
            <p:nvPr/>
          </p:nvCxnSpPr>
          <p:spPr>
            <a:xfrm rot="5400000">
              <a:off x="3236808" y="4535593"/>
              <a:ext cx="1914100" cy="767715"/>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0" name="Group 49"/>
            <p:cNvGrpSpPr/>
            <p:nvPr/>
          </p:nvGrpSpPr>
          <p:grpSpPr>
            <a:xfrm>
              <a:off x="2459828" y="3962399"/>
              <a:ext cx="2814757" cy="526187"/>
              <a:chOff x="2459828" y="3962399"/>
              <a:chExt cx="2814757" cy="526187"/>
            </a:xfrm>
          </p:grpSpPr>
          <p:cxnSp>
            <p:nvCxnSpPr>
              <p:cNvPr id="63" name="Straight Arrow Connector 11"/>
              <p:cNvCxnSpPr>
                <a:stCxn id="71" idx="2"/>
                <a:endCxn id="42" idx="3"/>
              </p:cNvCxnSpPr>
              <p:nvPr/>
            </p:nvCxnSpPr>
            <p:spPr>
              <a:xfrm rot="5400000">
                <a:off x="3255678" y="3166549"/>
                <a:ext cx="526187" cy="2117888"/>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4544373" y="4085537"/>
                <a:ext cx="730212" cy="307777"/>
              </a:xfrm>
              <a:prstGeom prst="rect">
                <a:avLst/>
              </a:prstGeom>
              <a:noFill/>
              <a:ln w="19050">
                <a:noFill/>
              </a:ln>
            </p:spPr>
            <p:txBody>
              <a:bodyPr wrap="square" rtlCol="0">
                <a:spAutoFit/>
              </a:bodyPr>
              <a:lstStyle/>
              <a:p>
                <a:pPr marL="117475" indent="-117475">
                  <a:buFont typeface="Arial" panose="020B0604020202020204" pitchFamily="34" charset="0"/>
                  <a:buChar char="•"/>
                </a:pPr>
                <a:r>
                  <a:rPr lang="en-US" sz="1400" b="1" dirty="0" smtClean="0">
                    <a:solidFill>
                      <a:srgbClr val="0000FF"/>
                    </a:solidFill>
                  </a:rPr>
                  <a:t>WPRs</a:t>
                </a:r>
                <a:endParaRPr lang="en-US" sz="1400" b="1" dirty="0">
                  <a:solidFill>
                    <a:srgbClr val="0000FF"/>
                  </a:solidFill>
                </a:endParaRPr>
              </a:p>
            </p:txBody>
          </p:sp>
        </p:grpSp>
        <p:cxnSp>
          <p:nvCxnSpPr>
            <p:cNvPr id="67" name="Straight Arrow Connector 11"/>
            <p:cNvCxnSpPr>
              <a:stCxn id="71" idx="2"/>
              <a:endCxn id="20" idx="3"/>
            </p:cNvCxnSpPr>
            <p:nvPr/>
          </p:nvCxnSpPr>
          <p:spPr>
            <a:xfrm rot="5400000" flipH="1" flipV="1">
              <a:off x="4785918" y="2128005"/>
              <a:ext cx="1626192" cy="2042598"/>
            </a:xfrm>
            <a:prstGeom prst="bentConnector4">
              <a:avLst>
                <a:gd name="adj1" fmla="val -32080"/>
                <a:gd name="adj2" fmla="val 10832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11"/>
            <p:cNvCxnSpPr>
              <a:stCxn id="71" idx="2"/>
              <a:endCxn id="21" idx="3"/>
            </p:cNvCxnSpPr>
            <p:nvPr/>
          </p:nvCxnSpPr>
          <p:spPr>
            <a:xfrm rot="5400000" flipH="1" flipV="1">
              <a:off x="5288396" y="1631502"/>
              <a:ext cx="1620216" cy="3041579"/>
            </a:xfrm>
            <a:prstGeom prst="bentConnector4">
              <a:avLst>
                <a:gd name="adj1" fmla="val -32198"/>
                <a:gd name="adj2" fmla="val 105974"/>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Arrow Connector 11"/>
            <p:cNvCxnSpPr>
              <a:stCxn id="71" idx="2"/>
              <a:endCxn id="45" idx="1"/>
            </p:cNvCxnSpPr>
            <p:nvPr/>
          </p:nvCxnSpPr>
          <p:spPr>
            <a:xfrm rot="16200000" flipH="1">
              <a:off x="4528102" y="4012012"/>
              <a:ext cx="1043354" cy="944129"/>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11"/>
            <p:cNvCxnSpPr>
              <a:stCxn id="71" idx="2"/>
              <a:endCxn id="44" idx="1"/>
            </p:cNvCxnSpPr>
            <p:nvPr/>
          </p:nvCxnSpPr>
          <p:spPr>
            <a:xfrm rot="16200000" flipH="1">
              <a:off x="4089799" y="4450316"/>
              <a:ext cx="1914100" cy="938268"/>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13" name="Group 112"/>
          <p:cNvGrpSpPr/>
          <p:nvPr/>
        </p:nvGrpSpPr>
        <p:grpSpPr>
          <a:xfrm>
            <a:off x="2096709" y="4717186"/>
            <a:ext cx="1625368" cy="1159313"/>
            <a:chOff x="2096709" y="4717186"/>
            <a:chExt cx="1625368" cy="1159313"/>
          </a:xfrm>
        </p:grpSpPr>
        <p:cxnSp>
          <p:nvCxnSpPr>
            <p:cNvPr id="64" name="Straight Arrow Connector 11"/>
            <p:cNvCxnSpPr>
              <a:stCxn id="42" idx="2"/>
              <a:endCxn id="43" idx="1"/>
            </p:cNvCxnSpPr>
            <p:nvPr/>
          </p:nvCxnSpPr>
          <p:spPr>
            <a:xfrm rot="16200000" flipH="1">
              <a:off x="2075197" y="4781776"/>
              <a:ext cx="1159313" cy="1030133"/>
            </a:xfrm>
            <a:prstGeom prst="bentConnector2">
              <a:avLst/>
            </a:prstGeom>
            <a:ln w="63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2096709" y="4800600"/>
              <a:ext cx="1625368" cy="523220"/>
            </a:xfrm>
            <a:prstGeom prst="rect">
              <a:avLst/>
            </a:prstGeom>
            <a:noFill/>
          </p:spPr>
          <p:txBody>
            <a:bodyPr wrap="square" rtlCol="0">
              <a:spAutoFit/>
            </a:bodyPr>
            <a:lstStyle/>
            <a:p>
              <a:pPr marL="117475" indent="-117475">
                <a:buFont typeface="Arial" panose="020B0604020202020204" pitchFamily="34" charset="0"/>
                <a:buChar char="•"/>
              </a:pPr>
              <a:r>
                <a:rPr lang="en-US" sz="1400" dirty="0" smtClean="0">
                  <a:solidFill>
                    <a:prstClr val="black"/>
                  </a:solidFill>
                </a:rPr>
                <a:t>Approved Change Requests</a:t>
              </a:r>
              <a:endParaRPr lang="en-US" sz="1400" dirty="0">
                <a:solidFill>
                  <a:prstClr val="black"/>
                </a:solidFill>
              </a:endParaRPr>
            </a:p>
          </p:txBody>
        </p:sp>
      </p:grpSp>
      <p:grpSp>
        <p:nvGrpSpPr>
          <p:cNvPr id="114" name="Group 113"/>
          <p:cNvGrpSpPr/>
          <p:nvPr/>
        </p:nvGrpSpPr>
        <p:grpSpPr>
          <a:xfrm>
            <a:off x="6161924" y="2342184"/>
            <a:ext cx="2601075" cy="3146442"/>
            <a:chOff x="6161924" y="2342184"/>
            <a:chExt cx="2601075" cy="3146442"/>
          </a:xfrm>
        </p:grpSpPr>
        <p:cxnSp>
          <p:nvCxnSpPr>
            <p:cNvPr id="77" name="Straight Arrow Connector 11"/>
            <p:cNvCxnSpPr>
              <a:stCxn id="45" idx="3"/>
              <a:endCxn id="22" idx="3"/>
            </p:cNvCxnSpPr>
            <p:nvPr/>
          </p:nvCxnSpPr>
          <p:spPr>
            <a:xfrm flipV="1">
              <a:off x="6161924" y="2342184"/>
              <a:ext cx="2448676" cy="2663570"/>
            </a:xfrm>
            <a:prstGeom prst="bentConnector3">
              <a:avLst>
                <a:gd name="adj1" fmla="val 109336"/>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7031466" y="4965406"/>
              <a:ext cx="1731533" cy="523220"/>
            </a:xfrm>
            <a:prstGeom prst="rect">
              <a:avLst/>
            </a:prstGeom>
            <a:noFill/>
            <a:ln w="12700">
              <a:noFill/>
            </a:ln>
          </p:spPr>
          <p:txBody>
            <a:bodyPr wrap="square" rtlCol="0">
              <a:spAutoFit/>
            </a:bodyPr>
            <a:lstStyle/>
            <a:p>
              <a:pPr marL="117475" indent="-117475">
                <a:buFont typeface="Arial" panose="020B0604020202020204" pitchFamily="34" charset="0"/>
                <a:buChar char="•"/>
              </a:pPr>
              <a:r>
                <a:rPr lang="en-US" sz="1400" dirty="0" smtClean="0">
                  <a:solidFill>
                    <a:prstClr val="black"/>
                  </a:solidFill>
                </a:rPr>
                <a:t>Project Documents Updates</a:t>
              </a:r>
              <a:endParaRPr lang="en-US" sz="1400" dirty="0">
                <a:solidFill>
                  <a:prstClr val="black"/>
                </a:solidFill>
              </a:endParaRPr>
            </a:p>
          </p:txBody>
        </p:sp>
      </p:grpSp>
      <p:grpSp>
        <p:nvGrpSpPr>
          <p:cNvPr id="112" name="Group 111"/>
          <p:cNvGrpSpPr/>
          <p:nvPr/>
        </p:nvGrpSpPr>
        <p:grpSpPr>
          <a:xfrm>
            <a:off x="1117832" y="914400"/>
            <a:ext cx="3138344" cy="5692988"/>
            <a:chOff x="1117832" y="914400"/>
            <a:chExt cx="3138344" cy="5692988"/>
          </a:xfrm>
        </p:grpSpPr>
        <p:cxnSp>
          <p:nvCxnSpPr>
            <p:cNvPr id="104" name="Straight Arrow Connector 11"/>
            <p:cNvCxnSpPr>
              <a:stCxn id="4" idx="1"/>
              <a:endCxn id="43" idx="2"/>
            </p:cNvCxnSpPr>
            <p:nvPr/>
          </p:nvCxnSpPr>
          <p:spPr>
            <a:xfrm rot="10800000" flipV="1">
              <a:off x="3489960" y="914400"/>
              <a:ext cx="766216" cy="5190700"/>
            </a:xfrm>
            <a:prstGeom prst="bentConnector4">
              <a:avLst>
                <a:gd name="adj1" fmla="val 481995"/>
                <a:gd name="adj2" fmla="val 104404"/>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117832" y="6299611"/>
              <a:ext cx="1930168" cy="307777"/>
            </a:xfrm>
            <a:prstGeom prst="rect">
              <a:avLst/>
            </a:prstGeom>
            <a:noFill/>
            <a:ln w="12700">
              <a:noFill/>
            </a:ln>
          </p:spPr>
          <p:txBody>
            <a:bodyPr wrap="square" rtlCol="0">
              <a:spAutoFit/>
            </a:bodyPr>
            <a:lstStyle/>
            <a:p>
              <a:pPr marL="117475" indent="-117475">
                <a:buFont typeface="Arial" panose="020B0604020202020204" pitchFamily="34" charset="0"/>
                <a:buChar char="•"/>
              </a:pPr>
              <a:r>
                <a:rPr lang="en-US" sz="1400" dirty="0" smtClean="0">
                  <a:solidFill>
                    <a:prstClr val="black"/>
                  </a:solidFill>
                </a:rPr>
                <a:t>Project Plan Updates</a:t>
              </a:r>
              <a:endParaRPr lang="en-US" sz="1400" dirty="0">
                <a:solidFill>
                  <a:prstClr val="black"/>
                </a:solidFill>
              </a:endParaRPr>
            </a:p>
          </p:txBody>
        </p:sp>
      </p:grpSp>
      <p:cxnSp>
        <p:nvCxnSpPr>
          <p:cNvPr id="115" name="Straight Connector 114"/>
          <p:cNvCxnSpPr/>
          <p:nvPr/>
        </p:nvCxnSpPr>
        <p:spPr>
          <a:xfrm>
            <a:off x="-13855" y="51374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3258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8296</TotalTime>
  <Words>1953</Words>
  <Application>Microsoft Office PowerPoint</Application>
  <PresentationFormat>On-screen Show (4:3)</PresentationFormat>
  <Paragraphs>336</Paragraphs>
  <Slides>19</Slides>
  <Notes>18</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19</vt:i4>
      </vt:variant>
    </vt:vector>
  </HeadingPairs>
  <TitlesOfParts>
    <vt:vector size="28" baseType="lpstr">
      <vt:lpstr>Arial</vt:lpstr>
      <vt:lpstr>Arial Narrow</vt:lpstr>
      <vt:lpstr>Calibri</vt:lpstr>
      <vt:lpstr>Verdana Ref</vt:lpstr>
      <vt:lpstr>Wingdings</vt:lpstr>
      <vt:lpstr>Office Theme</vt:lpstr>
      <vt:lpstr>1_Office Theme</vt:lpstr>
      <vt:lpstr>2_Office Theme</vt:lpstr>
      <vt:lpstr>3_Office Theme</vt:lpstr>
      <vt:lpstr>Control Risks</vt:lpstr>
      <vt:lpstr>What is Monitoring &amp; Controlling Risks?</vt:lpstr>
      <vt:lpstr>Actions involved in MEC of Risks -1/4</vt:lpstr>
      <vt:lpstr>Actions involved in MEC of Risks – 2/4</vt:lpstr>
      <vt:lpstr>Actions involved in MEC of Risks – 3/4</vt:lpstr>
      <vt:lpstr>Actions involved in MEC of Risks - 4/4</vt:lpstr>
      <vt:lpstr>Processes in the Risk Knowledge Area</vt:lpstr>
      <vt:lpstr>Control Risks Inputs &amp; Outputs</vt:lpstr>
      <vt:lpstr> WPD → WPI → WPR Flow Path Complete Model</vt:lpstr>
      <vt:lpstr>Monitor &amp; Control Risks Inputs </vt:lpstr>
      <vt:lpstr>Monitor &amp; Control Risks Outputs … 1/2</vt:lpstr>
      <vt:lpstr>Monitor &amp; Control Risks Outputs … 2/2</vt:lpstr>
      <vt:lpstr>Monitor &amp; Control Risks – Tools &amp; Techniques … 1/2</vt:lpstr>
      <vt:lpstr>Monitor &amp; Control Risks – Tools &amp; Techniques … 2/2</vt:lpstr>
      <vt:lpstr>Using Reserves and other Actions</vt:lpstr>
      <vt:lpstr>Using Reserves - Summary</vt:lpstr>
      <vt:lpstr>Monitor &amp; Control New Risks (Unknown Unknowns)</vt:lpstr>
      <vt:lpstr>Monitor &amp; Control New Risks (Unknown Unknowns)</vt:lpstr>
      <vt:lpstr>Summary of Actions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1091</cp:revision>
  <cp:lastPrinted>2014-09-05T12:27:57Z</cp:lastPrinted>
  <dcterms:created xsi:type="dcterms:W3CDTF">2006-08-16T00:00:00Z</dcterms:created>
  <dcterms:modified xsi:type="dcterms:W3CDTF">2016-01-31T12:06:52Z</dcterms:modified>
</cp:coreProperties>
</file>